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9850"/>
  <p:notesSz cx="9144000" cy="5149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33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22-Feb-21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E36C09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22-Feb-21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E36C09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22-Feb-21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E36C09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22-Feb-21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11492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16992" y="1530095"/>
            <a:ext cx="2188845" cy="2727960"/>
          </a:xfrm>
          <a:custGeom>
            <a:avLst/>
            <a:gdLst/>
            <a:ahLst/>
            <a:cxnLst/>
            <a:rect l="l" t="t" r="r" b="b"/>
            <a:pathLst>
              <a:path w="2188845" h="2727960">
                <a:moveTo>
                  <a:pt x="2188464" y="0"/>
                </a:moveTo>
                <a:lnTo>
                  <a:pt x="0" y="0"/>
                </a:lnTo>
                <a:lnTo>
                  <a:pt x="0" y="2727960"/>
                </a:lnTo>
                <a:lnTo>
                  <a:pt x="2188464" y="2727960"/>
                </a:lnTo>
                <a:lnTo>
                  <a:pt x="2188464" y="0"/>
                </a:lnTo>
                <a:close/>
              </a:path>
            </a:pathLst>
          </a:custGeom>
          <a:solidFill>
            <a:srgbClr val="DDD9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5823" y="2188463"/>
            <a:ext cx="1783080" cy="10271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5823" y="2737103"/>
            <a:ext cx="2560320" cy="10271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22-Feb-21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114929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77848" y="84785"/>
            <a:ext cx="6788302" cy="695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E36C09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8439" y="1271397"/>
            <a:ext cx="8107121" cy="34404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22-Feb-21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rtmagazine.com/department-management/clinical/als-care-ventilation/" TargetMode="External"/><Relationship Id="rId2" Type="http://schemas.openxmlformats.org/officeDocument/2006/relationships/hyperlink" Target="https://www.mypcnow.org/fast-fact/management-of-respiratory-failure-in-al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yoclinic.org/diseases-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5145405"/>
            <a:chOff x="0" y="0"/>
            <a:chExt cx="9144000" cy="514540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514502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20040" y="1392935"/>
              <a:ext cx="5797296" cy="146303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49046" y="1490294"/>
            <a:ext cx="5204460" cy="9956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ctr">
              <a:lnSpc>
                <a:spcPts val="3335"/>
              </a:lnSpc>
              <a:spcBef>
                <a:spcPts val="110"/>
              </a:spcBef>
            </a:pPr>
            <a:r>
              <a:rPr sz="2800" b="1" spc="-10" dirty="0">
                <a:solidFill>
                  <a:srgbClr val="FFFFFF"/>
                </a:solidFill>
                <a:latin typeface="Carlito"/>
                <a:cs typeface="Carlito"/>
              </a:rPr>
              <a:t>Amyotrophic </a:t>
            </a:r>
            <a:r>
              <a:rPr sz="2800" b="1" spc="-15" dirty="0">
                <a:solidFill>
                  <a:srgbClr val="FFFFFF"/>
                </a:solidFill>
                <a:latin typeface="Carlito"/>
                <a:cs typeface="Carlito"/>
              </a:rPr>
              <a:t>Lateral </a:t>
            </a:r>
            <a:r>
              <a:rPr sz="2800" b="1" spc="-5" dirty="0">
                <a:solidFill>
                  <a:srgbClr val="FFFFFF"/>
                </a:solidFill>
                <a:latin typeface="Carlito"/>
                <a:cs typeface="Carlito"/>
              </a:rPr>
              <a:t>Sclerosis</a:t>
            </a:r>
            <a:r>
              <a:rPr sz="2800" b="1" spc="-13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rlito"/>
                <a:cs typeface="Carlito"/>
              </a:rPr>
              <a:t>(ALS)</a:t>
            </a:r>
            <a:endParaRPr sz="2800" dirty="0">
              <a:latin typeface="Carlito"/>
              <a:cs typeface="Carlito"/>
            </a:endParaRPr>
          </a:p>
          <a:p>
            <a:pPr algn="ctr">
              <a:lnSpc>
                <a:spcPts val="4295"/>
              </a:lnSpc>
            </a:pPr>
            <a:r>
              <a:rPr sz="3600" b="1" spc="-20" dirty="0">
                <a:solidFill>
                  <a:srgbClr val="00AF50"/>
                </a:solidFill>
                <a:latin typeface="Carlito"/>
                <a:cs typeface="Carlito"/>
              </a:rPr>
              <a:t>Care </a:t>
            </a:r>
            <a:r>
              <a:rPr sz="3600" b="1" dirty="0">
                <a:solidFill>
                  <a:srgbClr val="00AF50"/>
                </a:solidFill>
                <a:latin typeface="Carlito"/>
                <a:cs typeface="Carlito"/>
              </a:rPr>
              <a:t>&amp;</a:t>
            </a:r>
            <a:r>
              <a:rPr sz="3600" b="1" spc="1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3600" b="1" spc="-20" dirty="0">
                <a:solidFill>
                  <a:srgbClr val="00AF50"/>
                </a:solidFill>
                <a:latin typeface="Carlito"/>
                <a:cs typeface="Carlito"/>
              </a:rPr>
              <a:t>Ventilation</a:t>
            </a:r>
            <a:endParaRPr sz="3600" dirty="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3423" y="4144162"/>
            <a:ext cx="752475" cy="619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solidFill>
                  <a:srgbClr val="00AFEF"/>
                </a:solidFill>
                <a:latin typeface="Carlito"/>
                <a:cs typeface="Carlito"/>
              </a:rPr>
              <a:t>Author:  </a:t>
            </a:r>
            <a:r>
              <a:rPr sz="1300" dirty="0">
                <a:solidFill>
                  <a:srgbClr val="00AFEF"/>
                </a:solidFill>
                <a:latin typeface="Carlito"/>
                <a:cs typeface="Carlito"/>
              </a:rPr>
              <a:t>I</a:t>
            </a:r>
            <a:r>
              <a:rPr sz="1300" spc="-15" dirty="0">
                <a:solidFill>
                  <a:srgbClr val="00AFEF"/>
                </a:solidFill>
                <a:latin typeface="Carlito"/>
                <a:cs typeface="Carlito"/>
              </a:rPr>
              <a:t>n</a:t>
            </a:r>
            <a:r>
              <a:rPr sz="1300" spc="-35" dirty="0">
                <a:solidFill>
                  <a:srgbClr val="00AFEF"/>
                </a:solidFill>
                <a:latin typeface="Carlito"/>
                <a:cs typeface="Carlito"/>
              </a:rPr>
              <a:t>s</a:t>
            </a:r>
            <a:r>
              <a:rPr sz="1300" spc="-5" dirty="0">
                <a:solidFill>
                  <a:srgbClr val="00AFEF"/>
                </a:solidFill>
                <a:latin typeface="Carlito"/>
                <a:cs typeface="Carlito"/>
              </a:rPr>
              <a:t>t</a:t>
            </a:r>
            <a:r>
              <a:rPr sz="1300" spc="-20" dirty="0">
                <a:solidFill>
                  <a:srgbClr val="00AFEF"/>
                </a:solidFill>
                <a:latin typeface="Carlito"/>
                <a:cs typeface="Carlito"/>
              </a:rPr>
              <a:t>i</a:t>
            </a:r>
            <a:r>
              <a:rPr sz="1300" spc="-5" dirty="0">
                <a:solidFill>
                  <a:srgbClr val="00AFEF"/>
                </a:solidFill>
                <a:latin typeface="Carlito"/>
                <a:cs typeface="Carlito"/>
              </a:rPr>
              <a:t>t</a:t>
            </a:r>
            <a:r>
              <a:rPr sz="1300" spc="-20" dirty="0">
                <a:solidFill>
                  <a:srgbClr val="00AFEF"/>
                </a:solidFill>
                <a:latin typeface="Carlito"/>
                <a:cs typeface="Carlito"/>
              </a:rPr>
              <a:t>u</a:t>
            </a:r>
            <a:r>
              <a:rPr sz="1300" spc="-5" dirty="0">
                <a:solidFill>
                  <a:srgbClr val="00AFEF"/>
                </a:solidFill>
                <a:latin typeface="Carlito"/>
                <a:cs typeface="Carlito"/>
              </a:rPr>
              <a:t>t</a:t>
            </a:r>
            <a:r>
              <a:rPr sz="1300" spc="-20" dirty="0">
                <a:solidFill>
                  <a:srgbClr val="00AFEF"/>
                </a:solidFill>
                <a:latin typeface="Carlito"/>
                <a:cs typeface="Carlito"/>
              </a:rPr>
              <a:t>io</a:t>
            </a:r>
            <a:r>
              <a:rPr sz="1300" spc="-15" dirty="0">
                <a:solidFill>
                  <a:srgbClr val="00AFEF"/>
                </a:solidFill>
                <a:latin typeface="Carlito"/>
                <a:cs typeface="Carlito"/>
              </a:rPr>
              <a:t>n</a:t>
            </a:r>
            <a:r>
              <a:rPr sz="1300" spc="-5" dirty="0">
                <a:solidFill>
                  <a:srgbClr val="00AFEF"/>
                </a:solidFill>
                <a:latin typeface="Carlito"/>
                <a:cs typeface="Carlito"/>
              </a:rPr>
              <a:t>:  </a:t>
            </a:r>
            <a:r>
              <a:rPr sz="1300" spc="-15" dirty="0">
                <a:solidFill>
                  <a:srgbClr val="00AFEF"/>
                </a:solidFill>
                <a:latin typeface="Carlito"/>
                <a:cs typeface="Carlito"/>
              </a:rPr>
              <a:t>Date:</a:t>
            </a:r>
            <a:endParaRPr sz="13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1892" y="1457706"/>
            <a:ext cx="7493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Arial"/>
                <a:cs typeface="Arial"/>
              </a:rPr>
              <a:t>•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1892" y="1826767"/>
            <a:ext cx="7493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Arial"/>
                <a:cs typeface="Arial"/>
              </a:rPr>
              <a:t>•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1892" y="2195830"/>
            <a:ext cx="7493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Arial"/>
                <a:cs typeface="Arial"/>
              </a:rPr>
              <a:t>•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1892" y="2564333"/>
            <a:ext cx="74930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Arial"/>
                <a:cs typeface="Arial"/>
              </a:rPr>
              <a:t>•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1892" y="2933826"/>
            <a:ext cx="7493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Arial"/>
                <a:cs typeface="Arial"/>
              </a:rPr>
              <a:t>•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1892" y="3302889"/>
            <a:ext cx="7493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Arial"/>
                <a:cs typeface="Arial"/>
              </a:rPr>
              <a:t>•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1892" y="3672077"/>
            <a:ext cx="7493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Arial"/>
                <a:cs typeface="Arial"/>
              </a:rPr>
              <a:t>•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1892" y="4040530"/>
            <a:ext cx="74930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Arial"/>
                <a:cs typeface="Arial"/>
              </a:rPr>
              <a:t>•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1892" y="4409947"/>
            <a:ext cx="7493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Arial"/>
                <a:cs typeface="Arial"/>
              </a:rPr>
              <a:t>•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1892" y="1088212"/>
            <a:ext cx="8771890" cy="3683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1100" spc="-5" dirty="0">
                <a:latin typeface="Carlito"/>
                <a:cs typeface="Carlito"/>
              </a:rPr>
              <a:t>Brochard,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L. (2003).</a:t>
            </a:r>
            <a:r>
              <a:rPr sz="1100" spc="5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Mechanical ventilation:</a:t>
            </a:r>
            <a:r>
              <a:rPr sz="1100" spc="-6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invasive</a:t>
            </a:r>
            <a:r>
              <a:rPr sz="1100" spc="-35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versus</a:t>
            </a:r>
            <a:r>
              <a:rPr sz="1100" spc="-3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noninvasive.</a:t>
            </a:r>
            <a:r>
              <a:rPr sz="1100" spc="-30" dirty="0">
                <a:latin typeface="Carlito"/>
                <a:cs typeface="Carlito"/>
              </a:rPr>
              <a:t> </a:t>
            </a:r>
            <a:r>
              <a:rPr sz="1100" i="1" dirty="0">
                <a:latin typeface="Carlito"/>
                <a:cs typeface="Carlito"/>
              </a:rPr>
              <a:t>European</a:t>
            </a:r>
            <a:r>
              <a:rPr sz="1100" i="1" spc="-50" dirty="0">
                <a:latin typeface="Carlito"/>
                <a:cs typeface="Carlito"/>
              </a:rPr>
              <a:t> </a:t>
            </a:r>
            <a:r>
              <a:rPr sz="1100" i="1" dirty="0">
                <a:latin typeface="Carlito"/>
                <a:cs typeface="Carlito"/>
              </a:rPr>
              <a:t>Respiratory</a:t>
            </a:r>
            <a:r>
              <a:rPr sz="1100" i="1" spc="-70" dirty="0">
                <a:latin typeface="Carlito"/>
                <a:cs typeface="Carlito"/>
              </a:rPr>
              <a:t> </a:t>
            </a:r>
            <a:r>
              <a:rPr sz="1100" i="1" dirty="0">
                <a:latin typeface="Carlito"/>
                <a:cs typeface="Carlito"/>
              </a:rPr>
              <a:t>Journal,</a:t>
            </a:r>
            <a:r>
              <a:rPr sz="1100" i="1" spc="-70" dirty="0">
                <a:latin typeface="Carlito"/>
                <a:cs typeface="Carlito"/>
              </a:rPr>
              <a:t> </a:t>
            </a:r>
            <a:r>
              <a:rPr sz="1100" i="1" dirty="0">
                <a:latin typeface="Carlito"/>
                <a:cs typeface="Carlito"/>
              </a:rPr>
              <a:t>22</a:t>
            </a:r>
            <a:r>
              <a:rPr sz="1100" dirty="0">
                <a:latin typeface="Carlito"/>
                <a:cs typeface="Carlito"/>
              </a:rPr>
              <a:t>,</a:t>
            </a:r>
            <a:r>
              <a:rPr sz="1100" spc="3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31-37</a:t>
            </a:r>
            <a:r>
              <a:rPr sz="1100" spc="25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DOI:</a:t>
            </a:r>
            <a:endParaRPr sz="1100">
              <a:latin typeface="Carlito"/>
              <a:cs typeface="Carlito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1100" spc="-5" dirty="0">
                <a:latin typeface="Carlito"/>
                <a:cs typeface="Carlito"/>
              </a:rPr>
              <a:t>10.1183/09031936.03.00050403</a:t>
            </a:r>
            <a:endParaRPr sz="1100">
              <a:latin typeface="Carlito"/>
              <a:cs typeface="Carlito"/>
            </a:endParaRPr>
          </a:p>
          <a:p>
            <a:pPr marL="356870" marR="394970">
              <a:lnSpc>
                <a:spcPct val="100000"/>
              </a:lnSpc>
              <a:spcBef>
                <a:spcPts val="260"/>
              </a:spcBef>
            </a:pPr>
            <a:r>
              <a:rPr sz="1100" spc="-5" dirty="0">
                <a:latin typeface="Carlito"/>
                <a:cs typeface="Carlito"/>
              </a:rPr>
              <a:t>Dorst, </a:t>
            </a:r>
            <a:r>
              <a:rPr sz="1100" dirty="0">
                <a:latin typeface="Carlito"/>
                <a:cs typeface="Carlito"/>
              </a:rPr>
              <a:t>J., &amp; </a:t>
            </a:r>
            <a:r>
              <a:rPr sz="1100" spc="-5" dirty="0">
                <a:latin typeface="Carlito"/>
                <a:cs typeface="Carlito"/>
              </a:rPr>
              <a:t>Ludolph, </a:t>
            </a:r>
            <a:r>
              <a:rPr sz="1100" dirty="0">
                <a:latin typeface="Carlito"/>
                <a:cs typeface="Carlito"/>
              </a:rPr>
              <a:t>A. C. </a:t>
            </a:r>
            <a:r>
              <a:rPr sz="1100" spc="-10" dirty="0">
                <a:latin typeface="Carlito"/>
                <a:cs typeface="Carlito"/>
              </a:rPr>
              <a:t>(2019). </a:t>
            </a:r>
            <a:r>
              <a:rPr sz="1100" dirty="0">
                <a:latin typeface="Carlito"/>
                <a:cs typeface="Carlito"/>
              </a:rPr>
              <a:t>Non-invasive </a:t>
            </a:r>
            <a:r>
              <a:rPr sz="1100" spc="-5" dirty="0">
                <a:latin typeface="Carlito"/>
                <a:cs typeface="Carlito"/>
              </a:rPr>
              <a:t>ventilation </a:t>
            </a:r>
            <a:r>
              <a:rPr sz="1100" dirty="0">
                <a:latin typeface="Carlito"/>
                <a:cs typeface="Carlito"/>
              </a:rPr>
              <a:t>in </a:t>
            </a:r>
            <a:r>
              <a:rPr sz="1100" spc="-5" dirty="0">
                <a:latin typeface="Carlito"/>
                <a:cs typeface="Carlito"/>
              </a:rPr>
              <a:t>amyotrophic </a:t>
            </a:r>
            <a:r>
              <a:rPr sz="1100" dirty="0">
                <a:latin typeface="Carlito"/>
                <a:cs typeface="Carlito"/>
              </a:rPr>
              <a:t>lateral </a:t>
            </a:r>
            <a:r>
              <a:rPr sz="1100" spc="-5" dirty="0">
                <a:latin typeface="Carlito"/>
                <a:cs typeface="Carlito"/>
              </a:rPr>
              <a:t>sclerosis. </a:t>
            </a:r>
            <a:r>
              <a:rPr sz="1100" i="1" dirty="0">
                <a:latin typeface="Carlito"/>
                <a:cs typeface="Carlito"/>
              </a:rPr>
              <a:t>Therapeutic </a:t>
            </a:r>
            <a:r>
              <a:rPr sz="1100" i="1" spc="5" dirty="0">
                <a:latin typeface="Carlito"/>
                <a:cs typeface="Carlito"/>
              </a:rPr>
              <a:t>advances </a:t>
            </a:r>
            <a:r>
              <a:rPr sz="1100" i="1" dirty="0">
                <a:latin typeface="Carlito"/>
                <a:cs typeface="Carlito"/>
              </a:rPr>
              <a:t>in neurological </a:t>
            </a:r>
            <a:r>
              <a:rPr sz="1100" i="1" spc="-5" dirty="0">
                <a:latin typeface="Carlito"/>
                <a:cs typeface="Carlito"/>
              </a:rPr>
              <a:t>disorders</a:t>
            </a:r>
            <a:r>
              <a:rPr sz="1100" spc="-5" dirty="0">
                <a:latin typeface="Carlito"/>
                <a:cs typeface="Carlito"/>
              </a:rPr>
              <a:t>, </a:t>
            </a:r>
            <a:r>
              <a:rPr sz="1100" i="1" spc="-5" dirty="0">
                <a:latin typeface="Carlito"/>
                <a:cs typeface="Carlito"/>
              </a:rPr>
              <a:t>12</a:t>
            </a:r>
            <a:r>
              <a:rPr sz="1100" spc="-5" dirty="0">
                <a:latin typeface="Carlito"/>
                <a:cs typeface="Carlito"/>
              </a:rPr>
              <a:t>,  1756286419857040. Doi:</a:t>
            </a:r>
            <a:r>
              <a:rPr sz="1100" spc="-14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10.1177/1756286419857040</a:t>
            </a:r>
            <a:endParaRPr sz="1100">
              <a:latin typeface="Carlito"/>
              <a:cs typeface="Carlito"/>
            </a:endParaRPr>
          </a:p>
          <a:p>
            <a:pPr marL="356870">
              <a:lnSpc>
                <a:spcPct val="100000"/>
              </a:lnSpc>
              <a:spcBef>
                <a:spcPts val="270"/>
              </a:spcBef>
            </a:pPr>
            <a:r>
              <a:rPr sz="1100" dirty="0">
                <a:latin typeface="Carlito"/>
                <a:cs typeface="Carlito"/>
              </a:rPr>
              <a:t>Gilani, A., Hinn, A., &amp; </a:t>
            </a:r>
            <a:r>
              <a:rPr sz="1100" spc="-5" dirty="0">
                <a:latin typeface="Carlito"/>
                <a:cs typeface="Carlito"/>
              </a:rPr>
              <a:t>Jacobson, </a:t>
            </a:r>
            <a:r>
              <a:rPr sz="1100" dirty="0">
                <a:latin typeface="Carlito"/>
                <a:cs typeface="Carlito"/>
              </a:rPr>
              <a:t>P. </a:t>
            </a:r>
            <a:r>
              <a:rPr sz="1100" spc="-10" dirty="0">
                <a:latin typeface="Carlito"/>
                <a:cs typeface="Carlito"/>
              </a:rPr>
              <a:t>(2021). </a:t>
            </a:r>
            <a:r>
              <a:rPr sz="1100" dirty="0">
                <a:latin typeface="Carlito"/>
                <a:cs typeface="Carlito"/>
              </a:rPr>
              <a:t>Management </a:t>
            </a:r>
            <a:r>
              <a:rPr sz="1100" spc="-5" dirty="0">
                <a:latin typeface="Carlito"/>
                <a:cs typeface="Carlito"/>
              </a:rPr>
              <a:t>of Respiratory </a:t>
            </a:r>
            <a:r>
              <a:rPr sz="1100" dirty="0">
                <a:latin typeface="Carlito"/>
                <a:cs typeface="Carlito"/>
              </a:rPr>
              <a:t>Failure in </a:t>
            </a:r>
            <a:r>
              <a:rPr sz="1100" spc="-5" dirty="0">
                <a:latin typeface="Carlito"/>
                <a:cs typeface="Carlito"/>
              </a:rPr>
              <a:t>ALS. </a:t>
            </a:r>
            <a:r>
              <a:rPr sz="1100" i="1" spc="-5" dirty="0">
                <a:latin typeface="Carlito"/>
                <a:cs typeface="Carlito"/>
              </a:rPr>
              <a:t>Palliative </a:t>
            </a:r>
            <a:r>
              <a:rPr sz="1100" i="1" dirty="0">
                <a:latin typeface="Carlito"/>
                <a:cs typeface="Carlito"/>
              </a:rPr>
              <a:t>care Network of Wisconsin</a:t>
            </a:r>
            <a:r>
              <a:rPr sz="1100" dirty="0">
                <a:latin typeface="Carlito"/>
                <a:cs typeface="Carlito"/>
              </a:rPr>
              <a:t>. Retrieved </a:t>
            </a:r>
            <a:r>
              <a:rPr sz="1100" spc="-5" dirty="0">
                <a:latin typeface="Carlito"/>
                <a:cs typeface="Carlito"/>
              </a:rPr>
              <a:t>on 21</a:t>
            </a:r>
            <a:r>
              <a:rPr sz="1100" spc="-165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February</a:t>
            </a:r>
            <a:endParaRPr sz="1100">
              <a:latin typeface="Carlito"/>
              <a:cs typeface="Carlito"/>
            </a:endParaRPr>
          </a:p>
          <a:p>
            <a:pPr marL="356870">
              <a:lnSpc>
                <a:spcPct val="100000"/>
              </a:lnSpc>
            </a:pPr>
            <a:r>
              <a:rPr sz="1100" spc="-5" dirty="0">
                <a:latin typeface="Carlito"/>
                <a:cs typeface="Carlito"/>
              </a:rPr>
              <a:t>2021 from</a:t>
            </a:r>
            <a:r>
              <a:rPr sz="1100" spc="25" dirty="0">
                <a:latin typeface="Carlito"/>
                <a:cs typeface="Carlito"/>
              </a:rPr>
              <a:t> </a:t>
            </a:r>
            <a:r>
              <a:rPr sz="11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rlito"/>
                <a:cs typeface="Carlito"/>
                <a:hlinkClick r:id="rId2"/>
              </a:rPr>
              <a:t>https://www.mypcnow.org/fast-fact/management-of-respiratory-failure-in-als/</a:t>
            </a:r>
            <a:endParaRPr sz="1100">
              <a:latin typeface="Carlito"/>
              <a:cs typeface="Carlito"/>
            </a:endParaRPr>
          </a:p>
          <a:p>
            <a:pPr marL="356870" marR="859790">
              <a:lnSpc>
                <a:spcPct val="100000"/>
              </a:lnSpc>
              <a:spcBef>
                <a:spcPts val="265"/>
              </a:spcBef>
            </a:pPr>
            <a:r>
              <a:rPr sz="1100" dirty="0">
                <a:latin typeface="Carlito"/>
                <a:cs typeface="Carlito"/>
                <a:hlinkClick r:id="rId3"/>
              </a:rPr>
              <a:t>Hanlon, P. </a:t>
            </a:r>
            <a:r>
              <a:rPr sz="1100" spc="-10" dirty="0">
                <a:latin typeface="Carlito"/>
                <a:cs typeface="Carlito"/>
                <a:hlinkClick r:id="rId3"/>
              </a:rPr>
              <a:t>(2019). </a:t>
            </a:r>
            <a:r>
              <a:rPr sz="1100" dirty="0">
                <a:latin typeface="Carlito"/>
                <a:cs typeface="Carlito"/>
                <a:hlinkClick r:id="rId3"/>
              </a:rPr>
              <a:t>ALS Care and </a:t>
            </a:r>
            <a:r>
              <a:rPr sz="1100" spc="-5" dirty="0">
                <a:latin typeface="Carlito"/>
                <a:cs typeface="Carlito"/>
                <a:hlinkClick r:id="rId3"/>
              </a:rPr>
              <a:t>Ventilation. </a:t>
            </a:r>
            <a:r>
              <a:rPr sz="1100" i="1" dirty="0">
                <a:latin typeface="Carlito"/>
                <a:cs typeface="Carlito"/>
                <a:hlinkClick r:id="rId3"/>
              </a:rPr>
              <a:t>RT Magazine</a:t>
            </a:r>
            <a:r>
              <a:rPr sz="1100" dirty="0">
                <a:latin typeface="Carlito"/>
                <a:cs typeface="Carlito"/>
                <a:hlinkClick r:id="rId3"/>
              </a:rPr>
              <a:t>. Retrieved </a:t>
            </a:r>
            <a:r>
              <a:rPr sz="1100" spc="-5" dirty="0">
                <a:latin typeface="Carlito"/>
                <a:cs typeface="Carlito"/>
                <a:hlinkClick r:id="rId3"/>
              </a:rPr>
              <a:t>on 21 February </a:t>
            </a:r>
            <a:r>
              <a:rPr sz="1100" spc="-10" dirty="0">
                <a:latin typeface="Carlito"/>
                <a:cs typeface="Carlito"/>
                <a:hlinkClick r:id="rId3"/>
              </a:rPr>
              <a:t>2021 </a:t>
            </a:r>
            <a:r>
              <a:rPr sz="1100" spc="-5" dirty="0">
                <a:latin typeface="Carlito"/>
                <a:cs typeface="Carlito"/>
                <a:hlinkClick r:id="rId3"/>
              </a:rPr>
              <a:t>from </a:t>
            </a:r>
            <a:r>
              <a:rPr sz="11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rlito"/>
                <a:cs typeface="Carlito"/>
                <a:hlinkClick r:id="rId3"/>
              </a:rPr>
              <a:t>https://rtmagazine.com/department- </a:t>
            </a:r>
            <a:r>
              <a:rPr sz="1100" spc="-5" dirty="0">
                <a:solidFill>
                  <a:srgbClr val="0000FF"/>
                </a:solidFill>
                <a:latin typeface="Carlito"/>
                <a:cs typeface="Carlito"/>
                <a:hlinkClick r:id="rId3"/>
              </a:rPr>
              <a:t> </a:t>
            </a:r>
            <a:r>
              <a:rPr sz="11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rlito"/>
                <a:cs typeface="Carlito"/>
                <a:hlinkClick r:id="rId3"/>
              </a:rPr>
              <a:t>management/clinical/als-care-ventilation/</a:t>
            </a:r>
            <a:endParaRPr sz="1100">
              <a:latin typeface="Carlito"/>
              <a:cs typeface="Carlito"/>
            </a:endParaRPr>
          </a:p>
          <a:p>
            <a:pPr marL="356870">
              <a:lnSpc>
                <a:spcPct val="100000"/>
              </a:lnSpc>
              <a:spcBef>
                <a:spcPts val="265"/>
              </a:spcBef>
            </a:pPr>
            <a:r>
              <a:rPr sz="1100" dirty="0">
                <a:latin typeface="Carlito"/>
                <a:cs typeface="Carlito"/>
              </a:rPr>
              <a:t>Mayo Clinic </a:t>
            </a:r>
            <a:r>
              <a:rPr sz="1100" spc="-5" dirty="0">
                <a:latin typeface="Carlito"/>
                <a:cs typeface="Carlito"/>
              </a:rPr>
              <a:t>(2021). </a:t>
            </a:r>
            <a:r>
              <a:rPr sz="1100" dirty="0">
                <a:latin typeface="Carlito"/>
                <a:cs typeface="Carlito"/>
              </a:rPr>
              <a:t>Amyotrophic lateral </a:t>
            </a:r>
            <a:r>
              <a:rPr sz="1100" spc="-5" dirty="0">
                <a:latin typeface="Carlito"/>
                <a:cs typeface="Carlito"/>
              </a:rPr>
              <a:t>sclerosis (ALS). </a:t>
            </a:r>
            <a:r>
              <a:rPr sz="1100" dirty="0">
                <a:latin typeface="Carlito"/>
                <a:cs typeface="Carlito"/>
              </a:rPr>
              <a:t>Retrieved </a:t>
            </a:r>
            <a:r>
              <a:rPr sz="1100" spc="-5" dirty="0">
                <a:latin typeface="Carlito"/>
                <a:cs typeface="Carlito"/>
              </a:rPr>
              <a:t>on 21 February 2021 from</a:t>
            </a:r>
            <a:r>
              <a:rPr sz="1100" spc="-8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https:</a:t>
            </a:r>
            <a:r>
              <a:rPr sz="1100" spc="-5" dirty="0">
                <a:latin typeface="Carlito"/>
                <a:cs typeface="Carlito"/>
                <a:hlinkClick r:id="rId4"/>
              </a:rPr>
              <a:t>//www.mayoclinic.org/diseases-</a:t>
            </a:r>
            <a:endParaRPr sz="1100">
              <a:latin typeface="Carlito"/>
              <a:cs typeface="Carlito"/>
            </a:endParaRPr>
          </a:p>
          <a:p>
            <a:pPr marL="356870">
              <a:lnSpc>
                <a:spcPct val="100000"/>
              </a:lnSpc>
            </a:pPr>
            <a:r>
              <a:rPr sz="1100" spc="-5" dirty="0">
                <a:latin typeface="Carlito"/>
                <a:cs typeface="Carlito"/>
              </a:rPr>
              <a:t>conditions/amyotrophic-lateral-sclerosis/symptoms-causes/syc-20354022</a:t>
            </a:r>
            <a:endParaRPr sz="1100">
              <a:latin typeface="Carlito"/>
              <a:cs typeface="Carlito"/>
            </a:endParaRPr>
          </a:p>
          <a:p>
            <a:pPr marL="356870">
              <a:lnSpc>
                <a:spcPct val="100000"/>
              </a:lnSpc>
              <a:spcBef>
                <a:spcPts val="265"/>
              </a:spcBef>
            </a:pPr>
            <a:r>
              <a:rPr sz="1100" spc="-5" dirty="0">
                <a:latin typeface="Carlito"/>
                <a:cs typeface="Carlito"/>
              </a:rPr>
              <a:t>Mazón M, Vázquez Costa </a:t>
            </a:r>
            <a:r>
              <a:rPr sz="1100" dirty="0">
                <a:latin typeface="Carlito"/>
                <a:cs typeface="Carlito"/>
              </a:rPr>
              <a:t>JF, </a:t>
            </a:r>
            <a:r>
              <a:rPr sz="1100" spc="-5" dirty="0">
                <a:latin typeface="Carlito"/>
                <a:cs typeface="Carlito"/>
              </a:rPr>
              <a:t>Ten-Esteve </a:t>
            </a:r>
            <a:r>
              <a:rPr sz="1100" dirty="0">
                <a:latin typeface="Carlito"/>
                <a:cs typeface="Carlito"/>
              </a:rPr>
              <a:t>A and </a:t>
            </a:r>
            <a:r>
              <a:rPr sz="1100" spc="-5" dirty="0">
                <a:latin typeface="Carlito"/>
                <a:cs typeface="Carlito"/>
              </a:rPr>
              <a:t>Martí-Bonmatí, L. </a:t>
            </a:r>
            <a:r>
              <a:rPr sz="1100" spc="-10" dirty="0">
                <a:latin typeface="Carlito"/>
                <a:cs typeface="Carlito"/>
              </a:rPr>
              <a:t>(2018). </a:t>
            </a:r>
            <a:r>
              <a:rPr sz="1100" dirty="0">
                <a:latin typeface="Carlito"/>
                <a:cs typeface="Carlito"/>
              </a:rPr>
              <a:t>Imaging Biomarkers </a:t>
            </a:r>
            <a:r>
              <a:rPr sz="1100" spc="-5" dirty="0">
                <a:latin typeface="Carlito"/>
                <a:cs typeface="Carlito"/>
              </a:rPr>
              <a:t>for the </a:t>
            </a:r>
            <a:r>
              <a:rPr sz="1100" dirty="0">
                <a:latin typeface="Carlito"/>
                <a:cs typeface="Carlito"/>
              </a:rPr>
              <a:t>Diagnosis and </a:t>
            </a:r>
            <a:r>
              <a:rPr sz="1100" spc="-5" dirty="0">
                <a:latin typeface="Carlito"/>
                <a:cs typeface="Carlito"/>
              </a:rPr>
              <a:t>Prognosis of</a:t>
            </a:r>
            <a:r>
              <a:rPr sz="1100" spc="-6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Neurodegenerative</a:t>
            </a:r>
            <a:endParaRPr sz="1100">
              <a:latin typeface="Carlito"/>
              <a:cs typeface="Carlito"/>
            </a:endParaRPr>
          </a:p>
          <a:p>
            <a:pPr marL="356870">
              <a:lnSpc>
                <a:spcPct val="100000"/>
              </a:lnSpc>
            </a:pPr>
            <a:r>
              <a:rPr sz="1100" spc="-5" dirty="0">
                <a:latin typeface="Carlito"/>
                <a:cs typeface="Carlito"/>
              </a:rPr>
              <a:t>Diseases. The Example of </a:t>
            </a:r>
            <a:r>
              <a:rPr sz="1100" dirty="0">
                <a:latin typeface="Carlito"/>
                <a:cs typeface="Carlito"/>
              </a:rPr>
              <a:t>Amyotrophic </a:t>
            </a:r>
            <a:r>
              <a:rPr sz="1100" spc="-5" dirty="0">
                <a:latin typeface="Carlito"/>
                <a:cs typeface="Carlito"/>
              </a:rPr>
              <a:t>Lateral Sclerosis. </a:t>
            </a:r>
            <a:r>
              <a:rPr sz="1100" i="1" dirty="0">
                <a:latin typeface="Carlito"/>
                <a:cs typeface="Carlito"/>
              </a:rPr>
              <a:t>Front. Neurosci</a:t>
            </a:r>
            <a:r>
              <a:rPr sz="1100" dirty="0">
                <a:latin typeface="Carlito"/>
                <a:cs typeface="Carlito"/>
              </a:rPr>
              <a:t>. </a:t>
            </a:r>
            <a:r>
              <a:rPr sz="1100" i="1" spc="-10" dirty="0">
                <a:latin typeface="Carlito"/>
                <a:cs typeface="Carlito"/>
              </a:rPr>
              <a:t>12,</a:t>
            </a:r>
            <a:r>
              <a:rPr sz="1100" spc="-10" dirty="0">
                <a:latin typeface="Carlito"/>
                <a:cs typeface="Carlito"/>
              </a:rPr>
              <a:t>784-98. </a:t>
            </a:r>
            <a:r>
              <a:rPr sz="1100" spc="-5" dirty="0">
                <a:latin typeface="Carlito"/>
                <a:cs typeface="Carlito"/>
              </a:rPr>
              <a:t>Doi:</a:t>
            </a:r>
            <a:r>
              <a:rPr sz="1100" spc="-135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10.3389/fnins.2018.00784</a:t>
            </a:r>
            <a:endParaRPr sz="1100">
              <a:latin typeface="Carlito"/>
              <a:cs typeface="Carlito"/>
            </a:endParaRPr>
          </a:p>
          <a:p>
            <a:pPr marL="356870" marR="180340">
              <a:lnSpc>
                <a:spcPct val="100000"/>
              </a:lnSpc>
              <a:spcBef>
                <a:spcPts val="265"/>
              </a:spcBef>
            </a:pPr>
            <a:r>
              <a:rPr sz="1100" spc="-45" dirty="0">
                <a:latin typeface="Arial"/>
                <a:cs typeface="Arial"/>
              </a:rPr>
              <a:t>O’Brien, </a:t>
            </a:r>
            <a:r>
              <a:rPr sz="1100" spc="-60" dirty="0">
                <a:latin typeface="Arial"/>
                <a:cs typeface="Arial"/>
              </a:rPr>
              <a:t>D., </a:t>
            </a:r>
            <a:r>
              <a:rPr sz="1100" spc="-50" dirty="0">
                <a:latin typeface="Arial"/>
                <a:cs typeface="Arial"/>
              </a:rPr>
              <a:t>Stavroulakis, </a:t>
            </a:r>
            <a:r>
              <a:rPr sz="1100" spc="-70" dirty="0">
                <a:latin typeface="Arial"/>
                <a:cs typeface="Arial"/>
              </a:rPr>
              <a:t>T., </a:t>
            </a:r>
            <a:r>
              <a:rPr sz="1100" spc="-45" dirty="0">
                <a:latin typeface="Arial"/>
                <a:cs typeface="Arial"/>
              </a:rPr>
              <a:t>Baxter, </a:t>
            </a:r>
            <a:r>
              <a:rPr sz="1100" spc="-95" dirty="0">
                <a:latin typeface="Arial"/>
                <a:cs typeface="Arial"/>
              </a:rPr>
              <a:t>S., </a:t>
            </a:r>
            <a:r>
              <a:rPr sz="1100" spc="-45" dirty="0">
                <a:latin typeface="Arial"/>
                <a:cs typeface="Arial"/>
              </a:rPr>
              <a:t>Norman, </a:t>
            </a:r>
            <a:r>
              <a:rPr sz="1100" spc="-75" dirty="0">
                <a:latin typeface="Arial"/>
                <a:cs typeface="Arial"/>
              </a:rPr>
              <a:t>P., </a:t>
            </a:r>
            <a:r>
              <a:rPr sz="1100" spc="-50" dirty="0">
                <a:latin typeface="Arial"/>
                <a:cs typeface="Arial"/>
              </a:rPr>
              <a:t>Bianchi, </a:t>
            </a:r>
            <a:r>
              <a:rPr sz="1100" spc="-95" dirty="0">
                <a:latin typeface="Arial"/>
                <a:cs typeface="Arial"/>
              </a:rPr>
              <a:t>S., </a:t>
            </a:r>
            <a:r>
              <a:rPr sz="1100" spc="-20" dirty="0">
                <a:latin typeface="Arial"/>
                <a:cs typeface="Arial"/>
              </a:rPr>
              <a:t>Elliott, </a:t>
            </a:r>
            <a:r>
              <a:rPr sz="1100" spc="-15" dirty="0">
                <a:latin typeface="Arial"/>
                <a:cs typeface="Arial"/>
              </a:rPr>
              <a:t>M., </a:t>
            </a:r>
            <a:r>
              <a:rPr sz="1100" spc="15" dirty="0">
                <a:latin typeface="Arial"/>
                <a:cs typeface="Arial"/>
              </a:rPr>
              <a:t>&amp; </a:t>
            </a:r>
            <a:r>
              <a:rPr sz="1100" spc="-25" dirty="0">
                <a:latin typeface="Arial"/>
                <a:cs typeface="Arial"/>
              </a:rPr>
              <a:t>McDermott, </a:t>
            </a:r>
            <a:r>
              <a:rPr sz="1100" spc="-114" dirty="0">
                <a:latin typeface="Arial"/>
                <a:cs typeface="Arial"/>
              </a:rPr>
              <a:t>C. </a:t>
            </a:r>
            <a:r>
              <a:rPr sz="1100" spc="-50" dirty="0">
                <a:latin typeface="Arial"/>
                <a:cs typeface="Arial"/>
              </a:rPr>
              <a:t>(2019). </a:t>
            </a:r>
            <a:r>
              <a:rPr sz="1100" spc="-85" dirty="0">
                <a:latin typeface="Arial"/>
                <a:cs typeface="Arial"/>
              </a:rPr>
              <a:t>The </a:t>
            </a:r>
            <a:r>
              <a:rPr sz="1100" spc="-20" dirty="0">
                <a:latin typeface="Arial"/>
                <a:cs typeface="Arial"/>
              </a:rPr>
              <a:t>optimization </a:t>
            </a:r>
            <a:r>
              <a:rPr sz="1100" spc="-5" dirty="0">
                <a:latin typeface="Arial"/>
                <a:cs typeface="Arial"/>
              </a:rPr>
              <a:t>of </a:t>
            </a:r>
            <a:r>
              <a:rPr sz="1100" dirty="0">
                <a:latin typeface="Carlito"/>
                <a:cs typeface="Carlito"/>
              </a:rPr>
              <a:t>non-invasive </a:t>
            </a:r>
            <a:r>
              <a:rPr sz="1100" spc="-5" dirty="0">
                <a:latin typeface="Carlito"/>
                <a:cs typeface="Carlito"/>
              </a:rPr>
              <a:t>ventilation </a:t>
            </a:r>
            <a:r>
              <a:rPr sz="1100" dirty="0">
                <a:latin typeface="Carlito"/>
                <a:cs typeface="Carlito"/>
              </a:rPr>
              <a:t>in  </a:t>
            </a:r>
            <a:r>
              <a:rPr sz="1100" spc="-5" dirty="0">
                <a:latin typeface="Carlito"/>
                <a:cs typeface="Carlito"/>
              </a:rPr>
              <a:t>amyotrophic</a:t>
            </a:r>
            <a:r>
              <a:rPr sz="1100" spc="-45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lateral</a:t>
            </a:r>
            <a:r>
              <a:rPr sz="1100" spc="5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sclerosis:</a:t>
            </a:r>
            <a:r>
              <a:rPr sz="1100" spc="-4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A </a:t>
            </a:r>
            <a:r>
              <a:rPr sz="1100" spc="-5" dirty="0">
                <a:latin typeface="Carlito"/>
                <a:cs typeface="Carlito"/>
              </a:rPr>
              <a:t>systematic</a:t>
            </a:r>
            <a:r>
              <a:rPr sz="1100" spc="-70" dirty="0">
                <a:latin typeface="Carlito"/>
                <a:cs typeface="Carlito"/>
              </a:rPr>
              <a:t> </a:t>
            </a:r>
            <a:r>
              <a:rPr sz="1100" spc="5" dirty="0">
                <a:latin typeface="Carlito"/>
                <a:cs typeface="Carlito"/>
              </a:rPr>
              <a:t>review</a:t>
            </a:r>
            <a:r>
              <a:rPr sz="1100" i="1" spc="5" dirty="0">
                <a:latin typeface="Carlito"/>
                <a:cs typeface="Carlito"/>
              </a:rPr>
              <a:t>.</a:t>
            </a:r>
            <a:r>
              <a:rPr sz="1100" i="1" spc="-20" dirty="0">
                <a:latin typeface="Carlito"/>
                <a:cs typeface="Carlito"/>
              </a:rPr>
              <a:t> </a:t>
            </a:r>
            <a:r>
              <a:rPr sz="1100" i="1" dirty="0">
                <a:latin typeface="Carlito"/>
                <a:cs typeface="Carlito"/>
              </a:rPr>
              <a:t>European</a:t>
            </a:r>
            <a:r>
              <a:rPr sz="1100" i="1" spc="-45" dirty="0">
                <a:latin typeface="Carlito"/>
                <a:cs typeface="Carlito"/>
              </a:rPr>
              <a:t> </a:t>
            </a:r>
            <a:r>
              <a:rPr sz="1100" i="1" dirty="0">
                <a:latin typeface="Carlito"/>
                <a:cs typeface="Carlito"/>
              </a:rPr>
              <a:t>Respiratory</a:t>
            </a:r>
            <a:r>
              <a:rPr sz="1100" i="1" spc="-95" dirty="0">
                <a:latin typeface="Carlito"/>
                <a:cs typeface="Carlito"/>
              </a:rPr>
              <a:t> </a:t>
            </a:r>
            <a:r>
              <a:rPr sz="1100" i="1" spc="5" dirty="0">
                <a:latin typeface="Carlito"/>
                <a:cs typeface="Carlito"/>
              </a:rPr>
              <a:t>Journal,</a:t>
            </a:r>
            <a:r>
              <a:rPr sz="1100" i="1" spc="-65" dirty="0">
                <a:latin typeface="Carlito"/>
                <a:cs typeface="Carlito"/>
              </a:rPr>
              <a:t> </a:t>
            </a:r>
            <a:r>
              <a:rPr sz="1100" i="1" spc="-10" dirty="0">
                <a:latin typeface="Carlito"/>
                <a:cs typeface="Carlito"/>
              </a:rPr>
              <a:t>1900261.</a:t>
            </a:r>
            <a:r>
              <a:rPr sz="1100" i="1" spc="75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Doi:10.1183/13993003.00261-2019</a:t>
            </a:r>
            <a:endParaRPr sz="1100">
              <a:latin typeface="Carlito"/>
              <a:cs typeface="Carlito"/>
            </a:endParaRPr>
          </a:p>
          <a:p>
            <a:pPr marL="356870" marR="5080">
              <a:lnSpc>
                <a:spcPct val="100000"/>
              </a:lnSpc>
              <a:spcBef>
                <a:spcPts val="270"/>
              </a:spcBef>
            </a:pPr>
            <a:r>
              <a:rPr sz="1100" spc="-5" dirty="0">
                <a:latin typeface="Carlito"/>
                <a:cs typeface="Carlito"/>
              </a:rPr>
              <a:t>Pinto, </a:t>
            </a:r>
            <a:r>
              <a:rPr sz="1100" dirty="0">
                <a:latin typeface="Carlito"/>
                <a:cs typeface="Carlito"/>
              </a:rPr>
              <a:t>A. C. </a:t>
            </a:r>
            <a:r>
              <a:rPr sz="1100" spc="-10" dirty="0">
                <a:latin typeface="Carlito"/>
                <a:cs typeface="Carlito"/>
              </a:rPr>
              <a:t>(2013). </a:t>
            </a:r>
            <a:r>
              <a:rPr sz="1100" spc="-5" dirty="0">
                <a:latin typeface="Carlito"/>
                <a:cs typeface="Carlito"/>
              </a:rPr>
              <a:t>Mechanically Assisted </a:t>
            </a:r>
            <a:r>
              <a:rPr sz="1100" dirty="0">
                <a:latin typeface="Carlito"/>
                <a:cs typeface="Carlito"/>
              </a:rPr>
              <a:t>Invasive </a:t>
            </a:r>
            <a:r>
              <a:rPr sz="1100" spc="-5" dirty="0">
                <a:latin typeface="Carlito"/>
                <a:cs typeface="Carlito"/>
              </a:rPr>
              <a:t>Ventilation for </a:t>
            </a:r>
            <a:r>
              <a:rPr sz="1100" dirty="0">
                <a:latin typeface="Carlito"/>
                <a:cs typeface="Carlito"/>
              </a:rPr>
              <a:t>ALS </a:t>
            </a:r>
            <a:r>
              <a:rPr sz="1100" spc="-5" dirty="0">
                <a:latin typeface="Carlito"/>
                <a:cs typeface="Carlito"/>
              </a:rPr>
              <a:t>patients: </a:t>
            </a:r>
            <a:r>
              <a:rPr sz="1100" dirty="0">
                <a:latin typeface="Carlito"/>
                <a:cs typeface="Carlito"/>
              </a:rPr>
              <a:t>Is it </a:t>
            </a:r>
            <a:r>
              <a:rPr sz="1100" spc="-5" dirty="0">
                <a:latin typeface="Carlito"/>
                <a:cs typeface="Carlito"/>
              </a:rPr>
              <a:t>the </a:t>
            </a:r>
            <a:r>
              <a:rPr sz="1100" dirty="0">
                <a:latin typeface="Carlito"/>
                <a:cs typeface="Carlito"/>
              </a:rPr>
              <a:t>Ultimate </a:t>
            </a:r>
            <a:r>
              <a:rPr sz="1100" spc="-5" dirty="0">
                <a:latin typeface="Carlito"/>
                <a:cs typeface="Carlito"/>
              </a:rPr>
              <a:t>Strategy to </a:t>
            </a:r>
            <a:r>
              <a:rPr sz="1100" dirty="0">
                <a:latin typeface="Carlito"/>
                <a:cs typeface="Carlito"/>
              </a:rPr>
              <a:t>Improve </a:t>
            </a:r>
            <a:r>
              <a:rPr sz="1100" spc="5" dirty="0">
                <a:latin typeface="Carlito"/>
                <a:cs typeface="Carlito"/>
              </a:rPr>
              <a:t>Survival? </a:t>
            </a:r>
            <a:r>
              <a:rPr sz="1100" i="1" dirty="0">
                <a:latin typeface="Carlito"/>
                <a:cs typeface="Carlito"/>
              </a:rPr>
              <a:t>Revista Portuguesa de  Pneumologia, </a:t>
            </a:r>
            <a:r>
              <a:rPr sz="1100" i="1" spc="-5" dirty="0">
                <a:latin typeface="Carlito"/>
                <a:cs typeface="Carlito"/>
              </a:rPr>
              <a:t>19</a:t>
            </a:r>
            <a:r>
              <a:rPr sz="1100" spc="-5" dirty="0">
                <a:latin typeface="Carlito"/>
                <a:cs typeface="Carlito"/>
              </a:rPr>
              <a:t>(4), </a:t>
            </a:r>
            <a:r>
              <a:rPr sz="1100" spc="-15" dirty="0">
                <a:latin typeface="Carlito"/>
                <a:cs typeface="Carlito"/>
              </a:rPr>
              <a:t>184</a:t>
            </a:r>
            <a:r>
              <a:rPr sz="1100" spc="-15" dirty="0">
                <a:latin typeface="Arial"/>
                <a:cs typeface="Arial"/>
              </a:rPr>
              <a:t>–</a:t>
            </a:r>
            <a:r>
              <a:rPr sz="1100" spc="-15" dirty="0">
                <a:latin typeface="Carlito"/>
                <a:cs typeface="Carlito"/>
              </a:rPr>
              <a:t>185</a:t>
            </a:r>
            <a:r>
              <a:rPr sz="1100" i="1" spc="-15" dirty="0">
                <a:latin typeface="Carlito"/>
                <a:cs typeface="Carlito"/>
              </a:rPr>
              <a:t>.</a:t>
            </a:r>
            <a:r>
              <a:rPr sz="1100" i="1" spc="25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doi:10.1016/j.rppneu.2013.06.003</a:t>
            </a:r>
            <a:endParaRPr sz="1100">
              <a:latin typeface="Carlito"/>
              <a:cs typeface="Carlito"/>
            </a:endParaRPr>
          </a:p>
          <a:p>
            <a:pPr marL="356870">
              <a:lnSpc>
                <a:spcPct val="100000"/>
              </a:lnSpc>
              <a:spcBef>
                <a:spcPts val="260"/>
              </a:spcBef>
            </a:pPr>
            <a:r>
              <a:rPr sz="1100" spc="-5" dirty="0">
                <a:latin typeface="Carlito"/>
                <a:cs typeface="Carlito"/>
              </a:rPr>
              <a:t>Radunovic,</a:t>
            </a:r>
            <a:r>
              <a:rPr sz="1100" spc="-20" dirty="0">
                <a:latin typeface="Carlito"/>
                <a:cs typeface="Carlito"/>
              </a:rPr>
              <a:t> </a:t>
            </a:r>
            <a:r>
              <a:rPr sz="1100" spc="5" dirty="0">
                <a:latin typeface="Carlito"/>
                <a:cs typeface="Carlito"/>
              </a:rPr>
              <a:t>A.,</a:t>
            </a:r>
            <a:r>
              <a:rPr sz="1100" spc="-15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Annane,</a:t>
            </a:r>
            <a:r>
              <a:rPr sz="1100" spc="-15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D.,</a:t>
            </a:r>
            <a:r>
              <a:rPr sz="1100" spc="1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Rafiq,</a:t>
            </a:r>
            <a:r>
              <a:rPr sz="1100" spc="-2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K.,</a:t>
            </a:r>
            <a:r>
              <a:rPr sz="1100" spc="-15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Brassington,</a:t>
            </a:r>
            <a:r>
              <a:rPr sz="1100" spc="-4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R.,</a:t>
            </a:r>
            <a:r>
              <a:rPr sz="1100" spc="-15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and</a:t>
            </a:r>
            <a:r>
              <a:rPr sz="1100" spc="1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Mustfa </a:t>
            </a:r>
            <a:r>
              <a:rPr sz="1100" spc="5" dirty="0">
                <a:latin typeface="Carlito"/>
                <a:cs typeface="Carlito"/>
              </a:rPr>
              <a:t>N.</a:t>
            </a:r>
            <a:r>
              <a:rPr sz="1100" spc="-25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(2017).</a:t>
            </a:r>
            <a:r>
              <a:rPr sz="1100" spc="55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Mechanical</a:t>
            </a:r>
            <a:r>
              <a:rPr sz="1100" spc="5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ventilation</a:t>
            </a:r>
            <a:r>
              <a:rPr sz="1100" spc="-6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for</a:t>
            </a:r>
            <a:r>
              <a:rPr sz="1100" spc="2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amyotrophic</a:t>
            </a:r>
            <a:r>
              <a:rPr sz="1100" spc="-4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lateral</a:t>
            </a:r>
            <a:r>
              <a:rPr sz="1100" spc="-2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sclerosis/motor</a:t>
            </a:r>
            <a:r>
              <a:rPr sz="1100" spc="-55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neuron</a:t>
            </a:r>
            <a:endParaRPr sz="1100">
              <a:latin typeface="Carlito"/>
              <a:cs typeface="Carlito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1100" spc="-5" dirty="0">
                <a:latin typeface="Carlito"/>
                <a:cs typeface="Carlito"/>
              </a:rPr>
              <a:t>disease.</a:t>
            </a:r>
            <a:r>
              <a:rPr sz="1100" spc="-45" dirty="0">
                <a:latin typeface="Carlito"/>
                <a:cs typeface="Carlito"/>
              </a:rPr>
              <a:t> </a:t>
            </a:r>
            <a:r>
              <a:rPr sz="1100" i="1" dirty="0">
                <a:latin typeface="Carlito"/>
                <a:cs typeface="Carlito"/>
              </a:rPr>
              <a:t>Cochrane</a:t>
            </a:r>
            <a:r>
              <a:rPr sz="1100" i="1" spc="-55" dirty="0">
                <a:latin typeface="Carlito"/>
                <a:cs typeface="Carlito"/>
              </a:rPr>
              <a:t> </a:t>
            </a:r>
            <a:r>
              <a:rPr sz="1100" i="1" dirty="0">
                <a:latin typeface="Carlito"/>
                <a:cs typeface="Carlito"/>
              </a:rPr>
              <a:t>Database</a:t>
            </a:r>
            <a:r>
              <a:rPr sz="1100" i="1" spc="-55" dirty="0">
                <a:latin typeface="Carlito"/>
                <a:cs typeface="Carlito"/>
              </a:rPr>
              <a:t> </a:t>
            </a:r>
            <a:r>
              <a:rPr sz="1100" i="1" dirty="0">
                <a:latin typeface="Carlito"/>
                <a:cs typeface="Carlito"/>
              </a:rPr>
              <a:t>of</a:t>
            </a:r>
            <a:r>
              <a:rPr sz="1100" i="1" spc="-5" dirty="0">
                <a:latin typeface="Carlito"/>
                <a:cs typeface="Carlito"/>
              </a:rPr>
              <a:t> Systematic</a:t>
            </a:r>
            <a:r>
              <a:rPr sz="1100" i="1" spc="-40" dirty="0">
                <a:latin typeface="Carlito"/>
                <a:cs typeface="Carlito"/>
              </a:rPr>
              <a:t> </a:t>
            </a:r>
            <a:r>
              <a:rPr sz="1100" i="1" dirty="0">
                <a:latin typeface="Carlito"/>
                <a:cs typeface="Carlito"/>
              </a:rPr>
              <a:t>Reviews,</a:t>
            </a:r>
            <a:r>
              <a:rPr sz="1100" i="1" spc="-40" dirty="0">
                <a:latin typeface="Carlito"/>
                <a:cs typeface="Carlito"/>
              </a:rPr>
              <a:t> </a:t>
            </a:r>
            <a:r>
              <a:rPr sz="1100" i="1" dirty="0">
                <a:latin typeface="Carlito"/>
                <a:cs typeface="Carlito"/>
              </a:rPr>
              <a:t>Issue</a:t>
            </a:r>
            <a:r>
              <a:rPr sz="1100" i="1" spc="-35" dirty="0">
                <a:latin typeface="Carlito"/>
                <a:cs typeface="Carlito"/>
              </a:rPr>
              <a:t> </a:t>
            </a:r>
            <a:r>
              <a:rPr sz="1100" i="1" spc="5" dirty="0">
                <a:latin typeface="Carlito"/>
                <a:cs typeface="Carlito"/>
              </a:rPr>
              <a:t>10</a:t>
            </a:r>
            <a:r>
              <a:rPr sz="1100" spc="5" dirty="0">
                <a:latin typeface="Carlito"/>
                <a:cs typeface="Carlito"/>
              </a:rPr>
              <a:t>.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Art.</a:t>
            </a:r>
            <a:r>
              <a:rPr sz="1100" dirty="0">
                <a:latin typeface="Carlito"/>
                <a:cs typeface="Carlito"/>
              </a:rPr>
              <a:t> No.:</a:t>
            </a:r>
            <a:r>
              <a:rPr sz="1100" spc="-20" dirty="0">
                <a:latin typeface="Carlito"/>
                <a:cs typeface="Carlito"/>
              </a:rPr>
              <a:t> </a:t>
            </a:r>
            <a:r>
              <a:rPr sz="1100" spc="-10" dirty="0">
                <a:latin typeface="Carlito"/>
                <a:cs typeface="Carlito"/>
              </a:rPr>
              <a:t>CD004427.</a:t>
            </a:r>
            <a:r>
              <a:rPr sz="1100" spc="5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DOI:</a:t>
            </a:r>
            <a:r>
              <a:rPr sz="1100" spc="1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10.1002/14651858.CD004427.pub4.</a:t>
            </a:r>
            <a:endParaRPr sz="1100">
              <a:latin typeface="Carlito"/>
              <a:cs typeface="Carlito"/>
            </a:endParaRPr>
          </a:p>
          <a:p>
            <a:pPr marL="356870">
              <a:lnSpc>
                <a:spcPct val="100000"/>
              </a:lnSpc>
              <a:spcBef>
                <a:spcPts val="265"/>
              </a:spcBef>
            </a:pPr>
            <a:r>
              <a:rPr sz="1100" spc="-5" dirty="0">
                <a:latin typeface="Carlito"/>
                <a:cs typeface="Carlito"/>
              </a:rPr>
              <a:t>Sancho, </a:t>
            </a:r>
            <a:r>
              <a:rPr sz="1100" dirty="0">
                <a:latin typeface="Carlito"/>
                <a:cs typeface="Carlito"/>
              </a:rPr>
              <a:t>J., </a:t>
            </a:r>
            <a:r>
              <a:rPr sz="1100" spc="-5" dirty="0">
                <a:latin typeface="Carlito"/>
                <a:cs typeface="Carlito"/>
              </a:rPr>
              <a:t>Servera, E., Díaz, L., </a:t>
            </a:r>
            <a:r>
              <a:rPr sz="1100" dirty="0">
                <a:latin typeface="Carlito"/>
                <a:cs typeface="Carlito"/>
              </a:rPr>
              <a:t>et al. </a:t>
            </a:r>
            <a:r>
              <a:rPr sz="1100" spc="-10" dirty="0">
                <a:latin typeface="Carlito"/>
                <a:cs typeface="Carlito"/>
              </a:rPr>
              <a:t>(2011). </a:t>
            </a:r>
            <a:r>
              <a:rPr sz="1100" dirty="0">
                <a:latin typeface="Carlito"/>
                <a:cs typeface="Carlito"/>
              </a:rPr>
              <a:t>Home </a:t>
            </a:r>
            <a:r>
              <a:rPr sz="1100" spc="-5" dirty="0">
                <a:latin typeface="Carlito"/>
                <a:cs typeface="Carlito"/>
              </a:rPr>
              <a:t>tracheotomy mechanical ventilation </a:t>
            </a:r>
            <a:r>
              <a:rPr sz="1100" dirty="0">
                <a:latin typeface="Carlito"/>
                <a:cs typeface="Carlito"/>
              </a:rPr>
              <a:t>in </a:t>
            </a:r>
            <a:r>
              <a:rPr sz="1100" spc="-5" dirty="0">
                <a:latin typeface="Carlito"/>
                <a:cs typeface="Carlito"/>
              </a:rPr>
              <a:t>patients </a:t>
            </a:r>
            <a:r>
              <a:rPr sz="1100" dirty="0">
                <a:latin typeface="Carlito"/>
                <a:cs typeface="Carlito"/>
              </a:rPr>
              <a:t>with </a:t>
            </a:r>
            <a:r>
              <a:rPr sz="1100" spc="-5" dirty="0">
                <a:latin typeface="Carlito"/>
                <a:cs typeface="Carlito"/>
              </a:rPr>
              <a:t>amyotrophic </a:t>
            </a:r>
            <a:r>
              <a:rPr sz="1100" spc="5" dirty="0">
                <a:latin typeface="Carlito"/>
                <a:cs typeface="Carlito"/>
              </a:rPr>
              <a:t>lateral </a:t>
            </a:r>
            <a:r>
              <a:rPr sz="1100" spc="-5" dirty="0">
                <a:latin typeface="Carlito"/>
                <a:cs typeface="Carlito"/>
              </a:rPr>
              <a:t>sclerosis:</a:t>
            </a:r>
            <a:r>
              <a:rPr sz="1100" spc="-135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causes,</a:t>
            </a:r>
            <a:endParaRPr sz="1100">
              <a:latin typeface="Carlito"/>
              <a:cs typeface="Carlito"/>
            </a:endParaRPr>
          </a:p>
          <a:p>
            <a:pPr marL="356870">
              <a:lnSpc>
                <a:spcPct val="100000"/>
              </a:lnSpc>
            </a:pPr>
            <a:r>
              <a:rPr sz="1100" spc="-5" dirty="0">
                <a:latin typeface="Carlito"/>
                <a:cs typeface="Carlito"/>
              </a:rPr>
              <a:t>complications and </a:t>
            </a:r>
            <a:r>
              <a:rPr sz="1100" dirty="0">
                <a:latin typeface="Carlito"/>
                <a:cs typeface="Carlito"/>
              </a:rPr>
              <a:t>1-year survival. </a:t>
            </a:r>
            <a:r>
              <a:rPr sz="1100" i="1" dirty="0">
                <a:latin typeface="Carlito"/>
                <a:cs typeface="Carlito"/>
              </a:rPr>
              <a:t>Thorax</a:t>
            </a:r>
            <a:r>
              <a:rPr sz="1100" dirty="0">
                <a:latin typeface="Carlito"/>
                <a:cs typeface="Carlito"/>
              </a:rPr>
              <a:t>, </a:t>
            </a:r>
            <a:r>
              <a:rPr sz="1100" spc="-5" dirty="0">
                <a:latin typeface="Carlito"/>
                <a:cs typeface="Carlito"/>
              </a:rPr>
              <a:t>66,</a:t>
            </a:r>
            <a:r>
              <a:rPr sz="1100" spc="-114" dirty="0">
                <a:latin typeface="Carlito"/>
                <a:cs typeface="Carlito"/>
              </a:rPr>
              <a:t> </a:t>
            </a:r>
            <a:r>
              <a:rPr sz="1100" spc="-10" dirty="0">
                <a:latin typeface="Carlito"/>
                <a:cs typeface="Carlito"/>
              </a:rPr>
              <a:t>948-952.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177848" y="84785"/>
            <a:ext cx="2513330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600" spc="-90" dirty="0"/>
              <a:t>R</a:t>
            </a:r>
            <a:r>
              <a:rPr sz="3600" spc="-60" dirty="0"/>
              <a:t>e</a:t>
            </a:r>
            <a:r>
              <a:rPr sz="3600" spc="-120" dirty="0"/>
              <a:t>f</a:t>
            </a:r>
            <a:r>
              <a:rPr sz="3600" spc="-5" dirty="0"/>
              <a:t>e</a:t>
            </a:r>
            <a:r>
              <a:rPr sz="3600" spc="-55" dirty="0"/>
              <a:t>r</a:t>
            </a:r>
            <a:r>
              <a:rPr sz="3600" spc="-5" dirty="0"/>
              <a:t>en</a:t>
            </a:r>
            <a:r>
              <a:rPr sz="3600" spc="-25" dirty="0"/>
              <a:t>c</a:t>
            </a:r>
            <a:r>
              <a:rPr sz="3600" spc="-5" dirty="0"/>
              <a:t>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0791" y="204215"/>
            <a:ext cx="2999232" cy="10271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1309" y="318338"/>
            <a:ext cx="240728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solidFill>
                  <a:srgbClr val="C00000"/>
                </a:solidFill>
              </a:rPr>
              <a:t>What </a:t>
            </a:r>
            <a:r>
              <a:rPr sz="2800" spc="-5" dirty="0">
                <a:solidFill>
                  <a:srgbClr val="C00000"/>
                </a:solidFill>
              </a:rPr>
              <a:t>is</a:t>
            </a:r>
            <a:r>
              <a:rPr sz="2800" spc="-95" dirty="0">
                <a:solidFill>
                  <a:srgbClr val="C00000"/>
                </a:solidFill>
              </a:rPr>
              <a:t> </a:t>
            </a:r>
            <a:r>
              <a:rPr sz="2800" spc="-5" dirty="0">
                <a:solidFill>
                  <a:srgbClr val="C00000"/>
                </a:solidFill>
              </a:rPr>
              <a:t>ASL?</a:t>
            </a:r>
            <a:endParaRPr sz="2800" dirty="0"/>
          </a:p>
        </p:txBody>
      </p:sp>
      <p:sp>
        <p:nvSpPr>
          <p:cNvPr id="4" name="object 4"/>
          <p:cNvSpPr txBox="1"/>
          <p:nvPr/>
        </p:nvSpPr>
        <p:spPr>
          <a:xfrm>
            <a:off x="534416" y="1482979"/>
            <a:ext cx="7971155" cy="24028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433705" indent="-344805">
              <a:lnSpc>
                <a:spcPct val="100000"/>
              </a:lnSpc>
              <a:spcBef>
                <a:spcPts val="9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2000" spc="-5" dirty="0">
                <a:latin typeface="Carlito"/>
                <a:cs typeface="Carlito"/>
              </a:rPr>
              <a:t>ASL is a </a:t>
            </a:r>
            <a:r>
              <a:rPr sz="2000" spc="-15" dirty="0">
                <a:latin typeface="Carlito"/>
                <a:cs typeface="Carlito"/>
              </a:rPr>
              <a:t>progressive </a:t>
            </a:r>
            <a:r>
              <a:rPr sz="2000" spc="-10" dirty="0">
                <a:latin typeface="Carlito"/>
                <a:cs typeface="Carlito"/>
              </a:rPr>
              <a:t>condition whereby </a:t>
            </a:r>
            <a:r>
              <a:rPr sz="2000" dirty="0">
                <a:latin typeface="Carlito"/>
                <a:cs typeface="Carlito"/>
              </a:rPr>
              <a:t>an </a:t>
            </a:r>
            <a:r>
              <a:rPr sz="2000" spc="-5" dirty="0">
                <a:latin typeface="Carlito"/>
                <a:cs typeface="Carlito"/>
              </a:rPr>
              <a:t>individual </a:t>
            </a:r>
            <a:r>
              <a:rPr sz="2000" spc="-10" dirty="0">
                <a:latin typeface="Carlito"/>
                <a:cs typeface="Carlito"/>
              </a:rPr>
              <a:t>loses nerves that  </a:t>
            </a:r>
            <a:r>
              <a:rPr sz="2000" spc="-15" dirty="0">
                <a:latin typeface="Carlito"/>
                <a:cs typeface="Carlito"/>
              </a:rPr>
              <a:t>control movement </a:t>
            </a:r>
            <a:r>
              <a:rPr sz="2000" spc="-5" dirty="0">
                <a:latin typeface="Carlito"/>
                <a:cs typeface="Carlito"/>
              </a:rPr>
              <a:t>(Radunovic et </a:t>
            </a:r>
            <a:r>
              <a:rPr sz="2000" dirty="0">
                <a:latin typeface="Carlito"/>
                <a:cs typeface="Carlito"/>
              </a:rPr>
              <a:t>al.,</a:t>
            </a:r>
            <a:r>
              <a:rPr sz="2000" spc="114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2017).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2750">
              <a:latin typeface="Carlito"/>
              <a:cs typeface="Carlito"/>
            </a:endParaRPr>
          </a:p>
          <a:p>
            <a:pPr marL="356870" indent="-344805">
              <a:lnSpc>
                <a:spcPct val="100000"/>
              </a:lnSpc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2000" spc="-5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cause </a:t>
            </a:r>
            <a:r>
              <a:rPr sz="2000" spc="-5" dirty="0">
                <a:latin typeface="Carlito"/>
                <a:cs typeface="Carlito"/>
              </a:rPr>
              <a:t>of ALS is unknown </a:t>
            </a:r>
            <a:r>
              <a:rPr sz="2000" dirty="0">
                <a:latin typeface="Carlito"/>
                <a:cs typeface="Carlito"/>
              </a:rPr>
              <a:t>but </a:t>
            </a:r>
            <a:r>
              <a:rPr sz="2000" spc="-10" dirty="0">
                <a:latin typeface="Carlito"/>
                <a:cs typeface="Carlito"/>
              </a:rPr>
              <a:t>some evidence point </a:t>
            </a:r>
            <a:r>
              <a:rPr sz="2000" spc="-15" dirty="0">
                <a:latin typeface="Carlito"/>
                <a:cs typeface="Carlito"/>
              </a:rPr>
              <a:t>to</a:t>
            </a:r>
            <a:r>
              <a:rPr sz="2000" spc="18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genetics.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750">
              <a:latin typeface="Carlito"/>
              <a:cs typeface="Carlito"/>
            </a:endParaRPr>
          </a:p>
          <a:p>
            <a:pPr marL="356870" indent="-344805">
              <a:lnSpc>
                <a:spcPct val="100000"/>
              </a:lnSpc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2000" spc="-10" dirty="0">
                <a:latin typeface="Carlito"/>
                <a:cs typeface="Carlito"/>
              </a:rPr>
              <a:t>Specific risks that </a:t>
            </a:r>
            <a:r>
              <a:rPr sz="2000" spc="-15" dirty="0">
                <a:latin typeface="Carlito"/>
                <a:cs typeface="Carlito"/>
              </a:rPr>
              <a:t>accelerate </a:t>
            </a:r>
            <a:r>
              <a:rPr sz="2000" spc="-5" dirty="0">
                <a:latin typeface="Carlito"/>
                <a:cs typeface="Carlito"/>
              </a:rPr>
              <a:t>it include </a:t>
            </a:r>
            <a:r>
              <a:rPr sz="2000" spc="-15" dirty="0">
                <a:latin typeface="Carlito"/>
                <a:cs typeface="Carlito"/>
              </a:rPr>
              <a:t>age, environmental </a:t>
            </a:r>
            <a:r>
              <a:rPr sz="2000" spc="-20" dirty="0">
                <a:latin typeface="Carlito"/>
                <a:cs typeface="Carlito"/>
              </a:rPr>
              <a:t>toxin</a:t>
            </a:r>
            <a:r>
              <a:rPr sz="2000" spc="5" dirty="0">
                <a:latin typeface="Carlito"/>
                <a:cs typeface="Carlito"/>
              </a:rPr>
              <a:t> </a:t>
            </a:r>
            <a:r>
              <a:rPr sz="2000" spc="-15" dirty="0">
                <a:latin typeface="Carlito"/>
                <a:cs typeface="Carlito"/>
              </a:rPr>
              <a:t>exposure,</a:t>
            </a:r>
            <a:endParaRPr sz="2000">
              <a:latin typeface="Carlito"/>
              <a:cs typeface="Carlito"/>
            </a:endParaRPr>
          </a:p>
          <a:p>
            <a:pPr marL="356870">
              <a:lnSpc>
                <a:spcPct val="100000"/>
              </a:lnSpc>
            </a:pPr>
            <a:r>
              <a:rPr sz="2000" spc="-5" dirty="0">
                <a:latin typeface="Carlito"/>
                <a:cs typeface="Carlito"/>
              </a:rPr>
              <a:t>smoking, </a:t>
            </a:r>
            <a:r>
              <a:rPr sz="2000" spc="-15" dirty="0">
                <a:latin typeface="Carlito"/>
                <a:cs typeface="Carlito"/>
              </a:rPr>
              <a:t>age,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10" dirty="0">
                <a:latin typeface="Carlito"/>
                <a:cs typeface="Carlito"/>
              </a:rPr>
              <a:t>military service </a:t>
            </a:r>
            <a:r>
              <a:rPr sz="2000" spc="-20" dirty="0">
                <a:latin typeface="Carlito"/>
                <a:cs typeface="Carlito"/>
              </a:rPr>
              <a:t>(Mayo </a:t>
            </a:r>
            <a:r>
              <a:rPr sz="2000" spc="-5" dirty="0">
                <a:latin typeface="Carlito"/>
                <a:cs typeface="Carlito"/>
              </a:rPr>
              <a:t>Clinic,</a:t>
            </a:r>
            <a:r>
              <a:rPr sz="2000" spc="26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2021).</a:t>
            </a:r>
            <a:endParaRPr sz="2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0791" y="204215"/>
            <a:ext cx="4815840" cy="10271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1309" y="318338"/>
            <a:ext cx="422719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solidFill>
                  <a:srgbClr val="C00000"/>
                </a:solidFill>
              </a:rPr>
              <a:t>MRI Scan </a:t>
            </a:r>
            <a:r>
              <a:rPr sz="2800" spc="-5" dirty="0">
                <a:solidFill>
                  <a:srgbClr val="C00000"/>
                </a:solidFill>
              </a:rPr>
              <a:t>image of</a:t>
            </a:r>
            <a:r>
              <a:rPr sz="2800" spc="-70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ASL</a:t>
            </a:r>
            <a:endParaRPr sz="2800" dirty="0"/>
          </a:p>
        </p:txBody>
      </p:sp>
      <p:sp>
        <p:nvSpPr>
          <p:cNvPr id="4" name="object 4"/>
          <p:cNvSpPr/>
          <p:nvPr/>
        </p:nvSpPr>
        <p:spPr>
          <a:xfrm>
            <a:off x="560831" y="1594103"/>
            <a:ext cx="7659624" cy="23408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83540" y="4207255"/>
            <a:ext cx="63265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Char char="-"/>
              <a:tabLst>
                <a:tab pos="299085" algn="l"/>
                <a:tab pos="299720" algn="l"/>
              </a:tabLst>
            </a:pPr>
            <a:r>
              <a:rPr sz="1800" spc="-5" dirty="0">
                <a:latin typeface="Carlito"/>
                <a:cs typeface="Carlito"/>
              </a:rPr>
              <a:t>The </a:t>
            </a:r>
            <a:r>
              <a:rPr sz="1800" spc="-15" dirty="0">
                <a:latin typeface="Carlito"/>
                <a:cs typeface="Carlito"/>
              </a:rPr>
              <a:t>manifestation </a:t>
            </a:r>
            <a:r>
              <a:rPr sz="1800" dirty="0">
                <a:latin typeface="Carlito"/>
                <a:cs typeface="Carlito"/>
              </a:rPr>
              <a:t>of </a:t>
            </a:r>
            <a:r>
              <a:rPr sz="1800" spc="-10" dirty="0">
                <a:latin typeface="Carlito"/>
                <a:cs typeface="Carlito"/>
              </a:rPr>
              <a:t>ASL through </a:t>
            </a:r>
            <a:r>
              <a:rPr sz="1800" spc="-15" dirty="0">
                <a:latin typeface="Carlito"/>
                <a:cs typeface="Carlito"/>
              </a:rPr>
              <a:t>hyper intensity </a:t>
            </a:r>
            <a:r>
              <a:rPr sz="1800" dirty="0">
                <a:latin typeface="Carlito"/>
                <a:cs typeface="Carlito"/>
              </a:rPr>
              <a:t>on an MRI</a:t>
            </a:r>
            <a:r>
              <a:rPr sz="1800" spc="295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scan</a:t>
            </a:r>
            <a:endParaRPr sz="1800">
              <a:latin typeface="Carlito"/>
              <a:cs typeface="Carlito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Char char="-"/>
              <a:tabLst>
                <a:tab pos="299085" algn="l"/>
                <a:tab pos="299720" algn="l"/>
              </a:tabLst>
            </a:pPr>
            <a:r>
              <a:rPr sz="1800" spc="-10" dirty="0">
                <a:latin typeface="Carlito"/>
                <a:cs typeface="Carlito"/>
              </a:rPr>
              <a:t>Source: Mazon </a:t>
            </a:r>
            <a:r>
              <a:rPr sz="1800" spc="-5" dirty="0">
                <a:latin typeface="Carlito"/>
                <a:cs typeface="Carlito"/>
              </a:rPr>
              <a:t>et al.,</a:t>
            </a:r>
            <a:r>
              <a:rPr sz="1800" spc="65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(2018)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67639"/>
            <a:ext cx="4940808" cy="10271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3331" y="282397"/>
            <a:ext cx="438658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35" dirty="0">
                <a:solidFill>
                  <a:srgbClr val="C00000"/>
                </a:solidFill>
              </a:rPr>
              <a:t>Key </a:t>
            </a:r>
            <a:r>
              <a:rPr sz="2800" spc="-20" dirty="0">
                <a:solidFill>
                  <a:srgbClr val="C00000"/>
                </a:solidFill>
              </a:rPr>
              <a:t>Statistics </a:t>
            </a:r>
            <a:r>
              <a:rPr sz="2800" spc="-5" dirty="0">
                <a:solidFill>
                  <a:srgbClr val="C00000"/>
                </a:solidFill>
              </a:rPr>
              <a:t>about</a:t>
            </a:r>
            <a:r>
              <a:rPr sz="2800" spc="-10" dirty="0">
                <a:solidFill>
                  <a:srgbClr val="C00000"/>
                </a:solidFill>
              </a:rPr>
              <a:t> </a:t>
            </a:r>
            <a:r>
              <a:rPr sz="2800" dirty="0">
                <a:solidFill>
                  <a:srgbClr val="C00000"/>
                </a:solidFill>
              </a:rPr>
              <a:t>ASL</a:t>
            </a:r>
            <a:endParaRPr sz="2800" dirty="0"/>
          </a:p>
        </p:txBody>
      </p:sp>
      <p:sp>
        <p:nvSpPr>
          <p:cNvPr id="4" name="object 4"/>
          <p:cNvSpPr/>
          <p:nvPr/>
        </p:nvSpPr>
        <p:spPr>
          <a:xfrm>
            <a:off x="301752" y="1252727"/>
            <a:ext cx="4639310" cy="1716405"/>
          </a:xfrm>
          <a:custGeom>
            <a:avLst/>
            <a:gdLst/>
            <a:ahLst/>
            <a:cxnLst/>
            <a:rect l="l" t="t" r="r" b="b"/>
            <a:pathLst>
              <a:path w="4639310" h="1716405">
                <a:moveTo>
                  <a:pt x="4639056" y="0"/>
                </a:moveTo>
                <a:lnTo>
                  <a:pt x="0" y="0"/>
                </a:lnTo>
                <a:lnTo>
                  <a:pt x="0" y="1716024"/>
                </a:lnTo>
                <a:lnTo>
                  <a:pt x="4639056" y="1716024"/>
                </a:lnTo>
                <a:lnTo>
                  <a:pt x="4639056" y="0"/>
                </a:lnTo>
                <a:close/>
              </a:path>
            </a:pathLst>
          </a:custGeom>
          <a:solidFill>
            <a:srgbClr val="F1DC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93496" y="1208161"/>
            <a:ext cx="4138295" cy="160083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12420" algn="ctr">
              <a:lnSpc>
                <a:spcPct val="100000"/>
              </a:lnSpc>
              <a:spcBef>
                <a:spcPts val="580"/>
              </a:spcBef>
            </a:pPr>
            <a:r>
              <a:rPr sz="2000" spc="-15" dirty="0">
                <a:solidFill>
                  <a:srgbClr val="E36C09"/>
                </a:solidFill>
                <a:latin typeface="Carlito"/>
                <a:cs typeface="Carlito"/>
              </a:rPr>
              <a:t>Prevalence </a:t>
            </a:r>
            <a:r>
              <a:rPr sz="2000" spc="-5" dirty="0">
                <a:solidFill>
                  <a:srgbClr val="E36C09"/>
                </a:solidFill>
                <a:latin typeface="Carlito"/>
                <a:cs typeface="Carlito"/>
              </a:rPr>
              <a:t>in</a:t>
            </a:r>
            <a:r>
              <a:rPr sz="2000" spc="55" dirty="0">
                <a:solidFill>
                  <a:srgbClr val="E36C09"/>
                </a:solidFill>
                <a:latin typeface="Carlito"/>
                <a:cs typeface="Carlito"/>
              </a:rPr>
              <a:t> </a:t>
            </a:r>
            <a:r>
              <a:rPr sz="2000" spc="-5" dirty="0">
                <a:solidFill>
                  <a:srgbClr val="E36C09"/>
                </a:solidFill>
                <a:latin typeface="Carlito"/>
                <a:cs typeface="Carlito"/>
              </a:rPr>
              <a:t>US</a:t>
            </a:r>
            <a:endParaRPr sz="2000">
              <a:latin typeface="Carlito"/>
              <a:cs typeface="Carlito"/>
            </a:endParaRPr>
          </a:p>
          <a:p>
            <a:pPr marL="344170" marR="112395" indent="-345440">
              <a:lnSpc>
                <a:spcPct val="100000"/>
              </a:lnSpc>
              <a:spcBef>
                <a:spcPts val="445"/>
              </a:spcBef>
              <a:buFont typeface="Arial"/>
              <a:buChar char="•"/>
              <a:tabLst>
                <a:tab pos="344170" algn="l"/>
                <a:tab pos="344805" algn="l"/>
              </a:tabLst>
            </a:pPr>
            <a:r>
              <a:rPr sz="1800" b="1" spc="-5" dirty="0">
                <a:solidFill>
                  <a:srgbClr val="FF0000"/>
                </a:solidFill>
                <a:latin typeface="Carlito"/>
                <a:cs typeface="Carlito"/>
              </a:rPr>
              <a:t>6,000</a:t>
            </a: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: </a:t>
            </a:r>
            <a:r>
              <a:rPr sz="1800" spc="-10" dirty="0">
                <a:latin typeface="Carlito"/>
                <a:cs typeface="Carlito"/>
              </a:rPr>
              <a:t>Number </a:t>
            </a:r>
            <a:r>
              <a:rPr sz="1800" dirty="0">
                <a:latin typeface="Carlito"/>
                <a:cs typeface="Carlito"/>
              </a:rPr>
              <a:t>of </a:t>
            </a:r>
            <a:r>
              <a:rPr sz="1800" spc="-10" dirty="0">
                <a:latin typeface="Carlito"/>
                <a:cs typeface="Carlito"/>
              </a:rPr>
              <a:t>Americans</a:t>
            </a:r>
            <a:r>
              <a:rPr sz="1800" spc="114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diagnosed</a:t>
            </a:r>
            <a:endParaRPr sz="1800">
              <a:latin typeface="Carlito"/>
              <a:cs typeface="Carlito"/>
            </a:endParaRPr>
          </a:p>
          <a:p>
            <a:pPr marR="1713864" algn="ctr">
              <a:lnSpc>
                <a:spcPct val="100000"/>
              </a:lnSpc>
            </a:pPr>
            <a:r>
              <a:rPr sz="1800" spc="-5" dirty="0">
                <a:latin typeface="Carlito"/>
                <a:cs typeface="Carlito"/>
              </a:rPr>
              <a:t>with </a:t>
            </a:r>
            <a:r>
              <a:rPr sz="1800" spc="-10" dirty="0">
                <a:latin typeface="Carlito"/>
                <a:cs typeface="Carlito"/>
              </a:rPr>
              <a:t>ASL</a:t>
            </a:r>
            <a:r>
              <a:rPr sz="1800" dirty="0">
                <a:latin typeface="Carlito"/>
                <a:cs typeface="Carlito"/>
              </a:rPr>
              <a:t> </a:t>
            </a:r>
            <a:r>
              <a:rPr sz="1800" spc="-20" dirty="0">
                <a:latin typeface="Carlito"/>
                <a:cs typeface="Carlito"/>
              </a:rPr>
              <a:t>annually.</a:t>
            </a:r>
            <a:endParaRPr sz="1800">
              <a:latin typeface="Carlito"/>
              <a:cs typeface="Carlito"/>
            </a:endParaRPr>
          </a:p>
          <a:p>
            <a:pPr marL="344170" marR="5080" indent="-345440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344170" algn="l"/>
                <a:tab pos="344805" algn="l"/>
              </a:tabLst>
            </a:pPr>
            <a:r>
              <a:rPr sz="1800" b="1" spc="-5" dirty="0">
                <a:solidFill>
                  <a:srgbClr val="FF0000"/>
                </a:solidFill>
                <a:latin typeface="Carlito"/>
                <a:cs typeface="Carlito"/>
              </a:rPr>
              <a:t>30,000</a:t>
            </a:r>
            <a:r>
              <a:rPr sz="1800" spc="-5" dirty="0">
                <a:latin typeface="Carlito"/>
                <a:cs typeface="Carlito"/>
              </a:rPr>
              <a:t>: </a:t>
            </a:r>
            <a:r>
              <a:rPr sz="1800" spc="-10" dirty="0">
                <a:latin typeface="Carlito"/>
                <a:cs typeface="Carlito"/>
              </a:rPr>
              <a:t>Number </a:t>
            </a:r>
            <a:r>
              <a:rPr sz="1800" dirty="0">
                <a:latin typeface="Carlito"/>
                <a:cs typeface="Carlito"/>
              </a:rPr>
              <a:t>of </a:t>
            </a:r>
            <a:r>
              <a:rPr sz="1800" spc="-10" dirty="0">
                <a:latin typeface="Carlito"/>
                <a:cs typeface="Carlito"/>
              </a:rPr>
              <a:t>Americans </a:t>
            </a:r>
            <a:r>
              <a:rPr sz="1800" dirty="0">
                <a:latin typeface="Carlito"/>
                <a:cs typeface="Carlito"/>
              </a:rPr>
              <a:t>with</a:t>
            </a:r>
            <a:r>
              <a:rPr sz="1800" spc="95" dirty="0">
                <a:latin typeface="Carlito"/>
                <a:cs typeface="Carlito"/>
              </a:rPr>
              <a:t> </a:t>
            </a:r>
            <a:r>
              <a:rPr sz="1800" spc="-20" dirty="0">
                <a:latin typeface="Carlito"/>
                <a:cs typeface="Carlito"/>
              </a:rPr>
              <a:t>ASLO</a:t>
            </a:r>
            <a:endParaRPr sz="1800">
              <a:latin typeface="Carlito"/>
              <a:cs typeface="Carlito"/>
            </a:endParaRPr>
          </a:p>
          <a:p>
            <a:pPr marR="2917190" algn="ctr">
              <a:lnSpc>
                <a:spcPct val="100000"/>
              </a:lnSpc>
            </a:pPr>
            <a:r>
              <a:rPr sz="1800" spc="-15" dirty="0">
                <a:latin typeface="Carlito"/>
                <a:cs typeface="Carlito"/>
              </a:rPr>
              <a:t>today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99888" y="1252727"/>
            <a:ext cx="3469004" cy="1716405"/>
          </a:xfrm>
          <a:prstGeom prst="rect">
            <a:avLst/>
          </a:prstGeom>
          <a:solidFill>
            <a:srgbClr val="DDD9C3"/>
          </a:solidFill>
        </p:spPr>
        <p:txBody>
          <a:bodyPr vert="horz" wrap="square" lIns="0" tIns="304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40"/>
              </a:spcBef>
            </a:pPr>
            <a:r>
              <a:rPr sz="1800" dirty="0">
                <a:solidFill>
                  <a:srgbClr val="00AF50"/>
                </a:solidFill>
                <a:latin typeface="Carlito"/>
                <a:cs typeface="Carlito"/>
              </a:rPr>
              <a:t>Common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Demographic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450">
              <a:latin typeface="Carlito"/>
              <a:cs typeface="Carlito"/>
            </a:endParaRPr>
          </a:p>
          <a:p>
            <a:pPr marL="92075">
              <a:lnSpc>
                <a:spcPct val="100000"/>
              </a:lnSpc>
              <a:tabLst>
                <a:tab pos="436245" algn="l"/>
              </a:tabLst>
            </a:pPr>
            <a:r>
              <a:rPr sz="1800" dirty="0">
                <a:latin typeface="kiloji"/>
                <a:cs typeface="kiloji"/>
              </a:rPr>
              <a:t>▸	</a:t>
            </a:r>
            <a:r>
              <a:rPr sz="1800" dirty="0">
                <a:latin typeface="Carlito"/>
                <a:cs typeface="Carlito"/>
              </a:rPr>
              <a:t>40-70 </a:t>
            </a:r>
            <a:r>
              <a:rPr sz="1800" spc="-10" dirty="0">
                <a:latin typeface="Carlito"/>
                <a:cs typeface="Carlito"/>
              </a:rPr>
              <a:t>year</a:t>
            </a:r>
            <a:r>
              <a:rPr sz="1800" spc="5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olds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1752" y="3419855"/>
            <a:ext cx="4639310" cy="1420495"/>
          </a:xfrm>
          <a:custGeom>
            <a:avLst/>
            <a:gdLst/>
            <a:ahLst/>
            <a:cxnLst/>
            <a:rect l="l" t="t" r="r" b="b"/>
            <a:pathLst>
              <a:path w="4639310" h="1420495">
                <a:moveTo>
                  <a:pt x="4639056" y="0"/>
                </a:moveTo>
                <a:lnTo>
                  <a:pt x="0" y="0"/>
                </a:lnTo>
                <a:lnTo>
                  <a:pt x="0" y="1420368"/>
                </a:lnTo>
                <a:lnTo>
                  <a:pt x="4639056" y="1420368"/>
                </a:lnTo>
                <a:lnTo>
                  <a:pt x="4639056" y="0"/>
                </a:lnTo>
                <a:close/>
              </a:path>
            </a:pathLst>
          </a:custGeom>
          <a:solidFill>
            <a:srgbClr val="D6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93496" y="3378944"/>
            <a:ext cx="3683000" cy="105156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779780">
              <a:lnSpc>
                <a:spcPct val="100000"/>
              </a:lnSpc>
              <a:spcBef>
                <a:spcPts val="580"/>
              </a:spcBef>
            </a:pPr>
            <a:r>
              <a:rPr sz="2000" spc="-10" dirty="0">
                <a:solidFill>
                  <a:srgbClr val="00AFEF"/>
                </a:solidFill>
                <a:latin typeface="Carlito"/>
                <a:cs typeface="Carlito"/>
              </a:rPr>
              <a:t>Post-diagnosis survival</a:t>
            </a:r>
            <a:r>
              <a:rPr sz="2000" spc="5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2000" spc="-25" dirty="0">
                <a:solidFill>
                  <a:srgbClr val="00AFEF"/>
                </a:solidFill>
                <a:latin typeface="Carlito"/>
                <a:cs typeface="Carlito"/>
              </a:rPr>
              <a:t>rates</a:t>
            </a:r>
            <a:endParaRPr sz="2000">
              <a:latin typeface="Carlito"/>
              <a:cs typeface="Carlito"/>
            </a:endParaRPr>
          </a:p>
          <a:p>
            <a:pPr marL="344170" indent="-344805">
              <a:lnSpc>
                <a:spcPct val="100000"/>
              </a:lnSpc>
              <a:spcBef>
                <a:spcPts val="445"/>
              </a:spcBef>
              <a:buFont typeface="Arial"/>
              <a:buChar char="•"/>
              <a:tabLst>
                <a:tab pos="344170" algn="l"/>
                <a:tab pos="344805" algn="l"/>
              </a:tabLst>
            </a:pPr>
            <a:r>
              <a:rPr sz="1800" b="1" spc="-5" dirty="0">
                <a:solidFill>
                  <a:srgbClr val="FF0000"/>
                </a:solidFill>
                <a:latin typeface="Carlito"/>
                <a:cs typeface="Carlito"/>
              </a:rPr>
              <a:t>20%</a:t>
            </a: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: </a:t>
            </a:r>
            <a:r>
              <a:rPr sz="1800" spc="-5" dirty="0">
                <a:latin typeface="Carlito"/>
                <a:cs typeface="Carlito"/>
              </a:rPr>
              <a:t>Live </a:t>
            </a:r>
            <a:r>
              <a:rPr sz="1800" spc="-15" dirty="0">
                <a:latin typeface="Carlito"/>
                <a:cs typeface="Carlito"/>
              </a:rPr>
              <a:t>for </a:t>
            </a:r>
            <a:r>
              <a:rPr sz="1800" spc="-10" dirty="0">
                <a:latin typeface="Carlito"/>
                <a:cs typeface="Carlito"/>
              </a:rPr>
              <a:t>up </a:t>
            </a:r>
            <a:r>
              <a:rPr sz="1800" spc="-15" dirty="0">
                <a:latin typeface="Carlito"/>
                <a:cs typeface="Carlito"/>
              </a:rPr>
              <a:t>to </a:t>
            </a:r>
            <a:r>
              <a:rPr sz="1800" dirty="0">
                <a:latin typeface="Carlito"/>
                <a:cs typeface="Carlito"/>
              </a:rPr>
              <a:t>5</a:t>
            </a:r>
            <a:r>
              <a:rPr sz="1800" spc="85" dirty="0">
                <a:latin typeface="Carlito"/>
                <a:cs typeface="Carlito"/>
              </a:rPr>
              <a:t> </a:t>
            </a:r>
            <a:r>
              <a:rPr sz="1800" spc="-15" dirty="0">
                <a:latin typeface="Carlito"/>
                <a:cs typeface="Carlito"/>
              </a:rPr>
              <a:t>years.</a:t>
            </a:r>
            <a:endParaRPr sz="1800">
              <a:latin typeface="Carlito"/>
              <a:cs typeface="Carlito"/>
            </a:endParaRPr>
          </a:p>
          <a:p>
            <a:pPr marL="344170" indent="-344805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344170" algn="l"/>
                <a:tab pos="344805" algn="l"/>
              </a:tabLst>
            </a:pPr>
            <a:r>
              <a:rPr sz="1800" b="1" dirty="0">
                <a:solidFill>
                  <a:srgbClr val="FF0000"/>
                </a:solidFill>
                <a:latin typeface="Carlito"/>
                <a:cs typeface="Carlito"/>
              </a:rPr>
              <a:t>10%</a:t>
            </a:r>
            <a:r>
              <a:rPr sz="1800" dirty="0">
                <a:latin typeface="Carlito"/>
                <a:cs typeface="Carlito"/>
              </a:rPr>
              <a:t>: </a:t>
            </a:r>
            <a:r>
              <a:rPr sz="1800" spc="-10" dirty="0">
                <a:latin typeface="Carlito"/>
                <a:cs typeface="Carlito"/>
              </a:rPr>
              <a:t>Live </a:t>
            </a:r>
            <a:r>
              <a:rPr sz="1800" spc="-15" dirty="0">
                <a:latin typeface="Carlito"/>
                <a:cs typeface="Carlito"/>
              </a:rPr>
              <a:t>for </a:t>
            </a:r>
            <a:r>
              <a:rPr sz="1800" spc="-10" dirty="0">
                <a:latin typeface="Carlito"/>
                <a:cs typeface="Carlito"/>
              </a:rPr>
              <a:t>up </a:t>
            </a:r>
            <a:r>
              <a:rPr sz="1800" spc="-15" dirty="0">
                <a:latin typeface="Carlito"/>
                <a:cs typeface="Carlito"/>
              </a:rPr>
              <a:t>to </a:t>
            </a:r>
            <a:r>
              <a:rPr sz="1800" dirty="0">
                <a:latin typeface="Carlito"/>
                <a:cs typeface="Carlito"/>
              </a:rPr>
              <a:t>10</a:t>
            </a:r>
            <a:r>
              <a:rPr sz="1800" spc="95" dirty="0">
                <a:latin typeface="Carlito"/>
                <a:cs typeface="Carlito"/>
              </a:rPr>
              <a:t> </a:t>
            </a:r>
            <a:r>
              <a:rPr sz="1800" spc="-15" dirty="0">
                <a:latin typeface="Carlito"/>
                <a:cs typeface="Carlito"/>
              </a:rPr>
              <a:t>years.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617464" y="3419855"/>
            <a:ext cx="1709928" cy="11460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581392" y="3643629"/>
            <a:ext cx="125539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Carlito"/>
                <a:cs typeface="Carlito"/>
              </a:rPr>
              <a:t>Data </a:t>
            </a:r>
            <a:r>
              <a:rPr sz="1200" spc="-10" dirty="0">
                <a:latin typeface="Carlito"/>
                <a:cs typeface="Carlito"/>
              </a:rPr>
              <a:t>Source: </a:t>
            </a:r>
            <a:r>
              <a:rPr sz="1200" dirty="0">
                <a:latin typeface="Carlito"/>
                <a:cs typeface="Carlito"/>
              </a:rPr>
              <a:t>ASL  </a:t>
            </a:r>
            <a:r>
              <a:rPr sz="1200" spc="-5" dirty="0">
                <a:latin typeface="Carlito"/>
                <a:cs typeface="Carlito"/>
              </a:rPr>
              <a:t>Association </a:t>
            </a:r>
            <a:r>
              <a:rPr sz="1200" spc="-10" dirty="0">
                <a:latin typeface="Carlito"/>
                <a:cs typeface="Carlito"/>
              </a:rPr>
              <a:t>cited </a:t>
            </a:r>
            <a:r>
              <a:rPr sz="1200" spc="-5" dirty="0">
                <a:latin typeface="Carlito"/>
                <a:cs typeface="Carlito"/>
              </a:rPr>
              <a:t>by  </a:t>
            </a:r>
            <a:r>
              <a:rPr sz="1200" spc="-10" dirty="0">
                <a:latin typeface="Carlito"/>
                <a:cs typeface="Carlito"/>
              </a:rPr>
              <a:t>Hanlon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(2017)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67639"/>
            <a:ext cx="5797296" cy="10271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3331" y="282397"/>
            <a:ext cx="524256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C00000"/>
                </a:solidFill>
              </a:rPr>
              <a:t>Common </a:t>
            </a:r>
            <a:r>
              <a:rPr sz="3200" dirty="0">
                <a:solidFill>
                  <a:srgbClr val="C00000"/>
                </a:solidFill>
              </a:rPr>
              <a:t>Signs &amp;</a:t>
            </a:r>
            <a:r>
              <a:rPr sz="3200" spc="-90" dirty="0">
                <a:solidFill>
                  <a:srgbClr val="C00000"/>
                </a:solidFill>
              </a:rPr>
              <a:t> </a:t>
            </a:r>
            <a:r>
              <a:rPr sz="3200" spc="-15" dirty="0">
                <a:solidFill>
                  <a:srgbClr val="C00000"/>
                </a:solidFill>
              </a:rPr>
              <a:t>Symptoms</a:t>
            </a:r>
            <a:endParaRPr sz="3200" dirty="0"/>
          </a:p>
        </p:txBody>
      </p:sp>
      <p:sp>
        <p:nvSpPr>
          <p:cNvPr id="4" name="object 4"/>
          <p:cNvSpPr/>
          <p:nvPr/>
        </p:nvSpPr>
        <p:spPr>
          <a:xfrm>
            <a:off x="301752" y="1252727"/>
            <a:ext cx="4297680" cy="3493135"/>
          </a:xfrm>
          <a:custGeom>
            <a:avLst/>
            <a:gdLst/>
            <a:ahLst/>
            <a:cxnLst/>
            <a:rect l="l" t="t" r="r" b="b"/>
            <a:pathLst>
              <a:path w="4297680" h="3493135">
                <a:moveTo>
                  <a:pt x="4297680" y="0"/>
                </a:moveTo>
                <a:lnTo>
                  <a:pt x="0" y="0"/>
                </a:lnTo>
                <a:lnTo>
                  <a:pt x="0" y="3493008"/>
                </a:lnTo>
                <a:lnTo>
                  <a:pt x="4297680" y="3493008"/>
                </a:lnTo>
                <a:lnTo>
                  <a:pt x="4297680" y="0"/>
                </a:lnTo>
                <a:close/>
              </a:path>
            </a:pathLst>
          </a:custGeom>
          <a:solidFill>
            <a:srgbClr val="F1DC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80796" y="1270508"/>
            <a:ext cx="17818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General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Symptoms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0796" y="1873567"/>
            <a:ext cx="4024629" cy="293560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  <a:tabLst>
                <a:tab pos="356870" algn="l"/>
              </a:tabLst>
            </a:pPr>
            <a:r>
              <a:rPr sz="1800" dirty="0">
                <a:latin typeface="kiloji"/>
                <a:cs typeface="kiloji"/>
              </a:rPr>
              <a:t>▸	</a:t>
            </a:r>
            <a:r>
              <a:rPr sz="1800" spc="-10" dirty="0">
                <a:latin typeface="Carlito"/>
                <a:cs typeface="Carlito"/>
              </a:rPr>
              <a:t>Difficulties </a:t>
            </a:r>
            <a:r>
              <a:rPr sz="1800" spc="-5" dirty="0">
                <a:latin typeface="Carlito"/>
                <a:cs typeface="Carlito"/>
              </a:rPr>
              <a:t>in</a:t>
            </a:r>
            <a:r>
              <a:rPr sz="1800" spc="60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walking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  <a:tabLst>
                <a:tab pos="356870" algn="l"/>
              </a:tabLst>
            </a:pPr>
            <a:r>
              <a:rPr sz="1800" dirty="0">
                <a:latin typeface="kiloji"/>
                <a:cs typeface="kiloji"/>
              </a:rPr>
              <a:t>▸	</a:t>
            </a:r>
            <a:r>
              <a:rPr sz="1800" spc="-15" dirty="0">
                <a:latin typeface="Carlito"/>
                <a:cs typeface="Carlito"/>
              </a:rPr>
              <a:t>Weaknesses </a:t>
            </a:r>
            <a:r>
              <a:rPr sz="1800" spc="-5" dirty="0">
                <a:latin typeface="Carlito"/>
                <a:cs typeface="Carlito"/>
              </a:rPr>
              <a:t>in </a:t>
            </a:r>
            <a:r>
              <a:rPr sz="1800" spc="-10" dirty="0">
                <a:latin typeface="Carlito"/>
                <a:cs typeface="Carlito"/>
              </a:rPr>
              <a:t>legs </a:t>
            </a:r>
            <a:r>
              <a:rPr sz="1800" spc="-5" dirty="0">
                <a:latin typeface="Carlito"/>
                <a:cs typeface="Carlito"/>
              </a:rPr>
              <a:t>and</a:t>
            </a:r>
            <a:r>
              <a:rPr sz="1800" spc="120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hands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  <a:tabLst>
                <a:tab pos="356870" algn="l"/>
              </a:tabLst>
            </a:pPr>
            <a:r>
              <a:rPr sz="1800" dirty="0">
                <a:latin typeface="kiloji"/>
                <a:cs typeface="kiloji"/>
              </a:rPr>
              <a:t>▸	</a:t>
            </a:r>
            <a:r>
              <a:rPr sz="1800" spc="-20" dirty="0">
                <a:latin typeface="Carlito"/>
                <a:cs typeface="Carlito"/>
              </a:rPr>
              <a:t>Tripping </a:t>
            </a:r>
            <a:r>
              <a:rPr sz="1800" spc="-5" dirty="0">
                <a:latin typeface="Carlito"/>
                <a:cs typeface="Carlito"/>
              </a:rPr>
              <a:t>and</a:t>
            </a:r>
            <a:r>
              <a:rPr sz="1800" spc="90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falling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  <a:tabLst>
                <a:tab pos="356870" algn="l"/>
              </a:tabLst>
            </a:pPr>
            <a:r>
              <a:rPr sz="1800" dirty="0">
                <a:latin typeface="kiloji"/>
                <a:cs typeface="kiloji"/>
              </a:rPr>
              <a:t>▸	</a:t>
            </a:r>
            <a:r>
              <a:rPr sz="1800" spc="-15" dirty="0">
                <a:latin typeface="Carlito"/>
                <a:cs typeface="Carlito"/>
              </a:rPr>
              <a:t>Slurred</a:t>
            </a:r>
            <a:r>
              <a:rPr sz="1800" spc="50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speech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  <a:tabLst>
                <a:tab pos="356870" algn="l"/>
              </a:tabLst>
            </a:pPr>
            <a:r>
              <a:rPr sz="1800" dirty="0">
                <a:latin typeface="kiloji"/>
                <a:cs typeface="kiloji"/>
              </a:rPr>
              <a:t>▸	</a:t>
            </a:r>
            <a:r>
              <a:rPr sz="1800" spc="-10" dirty="0">
                <a:latin typeface="Carlito"/>
                <a:cs typeface="Carlito"/>
              </a:rPr>
              <a:t>Difficulty </a:t>
            </a:r>
            <a:r>
              <a:rPr sz="1800" spc="-5" dirty="0">
                <a:latin typeface="Carlito"/>
                <a:cs typeface="Carlito"/>
              </a:rPr>
              <a:t>in swallowing</a:t>
            </a:r>
            <a:r>
              <a:rPr sz="1800" spc="65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food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  <a:tabLst>
                <a:tab pos="356870" algn="l"/>
              </a:tabLst>
            </a:pPr>
            <a:r>
              <a:rPr sz="1800" dirty="0">
                <a:latin typeface="kiloji"/>
                <a:cs typeface="kiloji"/>
              </a:rPr>
              <a:t>▸	</a:t>
            </a:r>
            <a:r>
              <a:rPr sz="1800" spc="-5" dirty="0">
                <a:latin typeface="Carlito"/>
                <a:cs typeface="Carlito"/>
              </a:rPr>
              <a:t>Muscle </a:t>
            </a:r>
            <a:r>
              <a:rPr sz="1800" spc="-10" dirty="0">
                <a:latin typeface="Carlito"/>
                <a:cs typeface="Carlito"/>
              </a:rPr>
              <a:t>cramps, </a:t>
            </a:r>
            <a:r>
              <a:rPr sz="1800" spc="-5" dirty="0">
                <a:latin typeface="Carlito"/>
                <a:cs typeface="Carlito"/>
              </a:rPr>
              <a:t>and</a:t>
            </a:r>
            <a:r>
              <a:rPr sz="1800" spc="65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twitching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  <a:tabLst>
                <a:tab pos="356870" algn="l"/>
              </a:tabLst>
            </a:pPr>
            <a:r>
              <a:rPr sz="1800" dirty="0">
                <a:latin typeface="kiloji"/>
                <a:cs typeface="kiloji"/>
              </a:rPr>
              <a:t>▸	</a:t>
            </a:r>
            <a:r>
              <a:rPr sz="1800" spc="-5" dirty="0">
                <a:latin typeface="Carlito"/>
                <a:cs typeface="Carlito"/>
              </a:rPr>
              <a:t>Minimal </a:t>
            </a:r>
            <a:r>
              <a:rPr sz="1800" dirty="0">
                <a:latin typeface="Carlito"/>
                <a:cs typeface="Carlito"/>
              </a:rPr>
              <a:t>or </a:t>
            </a:r>
            <a:r>
              <a:rPr sz="1800" spc="-10" dirty="0">
                <a:latin typeface="Carlito"/>
                <a:cs typeface="Carlito"/>
              </a:rPr>
              <a:t>no </a:t>
            </a:r>
            <a:r>
              <a:rPr sz="1800" spc="-5" dirty="0">
                <a:latin typeface="Carlito"/>
                <a:cs typeface="Carlito"/>
              </a:rPr>
              <a:t>pain </a:t>
            </a:r>
            <a:r>
              <a:rPr sz="1800" spc="-15" dirty="0">
                <a:latin typeface="Carlito"/>
                <a:cs typeface="Carlito"/>
              </a:rPr>
              <a:t>experienced</a:t>
            </a:r>
            <a:r>
              <a:rPr sz="1800" spc="145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among</a:t>
            </a:r>
            <a:endParaRPr sz="1800">
              <a:latin typeface="Carlito"/>
              <a:cs typeface="Carlito"/>
            </a:endParaRPr>
          </a:p>
          <a:p>
            <a:pPr marL="356870">
              <a:lnSpc>
                <a:spcPct val="100000"/>
              </a:lnSpc>
            </a:pPr>
            <a:r>
              <a:rPr sz="1800" spc="-15" dirty="0">
                <a:latin typeface="Carlito"/>
                <a:cs typeface="Carlito"/>
              </a:rPr>
              <a:t>patients.</a:t>
            </a:r>
            <a:endParaRPr sz="1800">
              <a:latin typeface="Carlito"/>
              <a:cs typeface="Carlito"/>
            </a:endParaRPr>
          </a:p>
          <a:p>
            <a:pPr marL="1177290">
              <a:lnSpc>
                <a:spcPct val="100000"/>
              </a:lnSpc>
              <a:spcBef>
                <a:spcPts val="430"/>
              </a:spcBef>
            </a:pPr>
            <a:r>
              <a:rPr sz="1800" spc="-10" dirty="0">
                <a:latin typeface="Carlito"/>
                <a:cs typeface="Carlito"/>
              </a:rPr>
              <a:t>(Mayo Clinic,</a:t>
            </a:r>
            <a:r>
              <a:rPr sz="1800" spc="20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2021)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99888" y="1252727"/>
            <a:ext cx="3469004" cy="3493135"/>
          </a:xfrm>
          <a:prstGeom prst="rect">
            <a:avLst/>
          </a:prstGeom>
          <a:solidFill>
            <a:srgbClr val="DDD9C3"/>
          </a:solidFill>
        </p:spPr>
        <p:txBody>
          <a:bodyPr vert="horz" wrap="square" lIns="0" tIns="304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40"/>
              </a:spcBef>
            </a:pPr>
            <a:r>
              <a:rPr sz="1800" spc="-10" dirty="0">
                <a:solidFill>
                  <a:srgbClr val="00AF50"/>
                </a:solidFill>
                <a:latin typeface="Carlito"/>
                <a:cs typeface="Carlito"/>
              </a:rPr>
              <a:t>Symptoms due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to</a:t>
            </a:r>
            <a:r>
              <a:rPr sz="1800" spc="45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rlito"/>
                <a:cs typeface="Carlito"/>
              </a:rPr>
              <a:t>muscle</a:t>
            </a:r>
            <a:endParaRPr sz="1800">
              <a:latin typeface="Carlito"/>
              <a:cs typeface="Carlito"/>
            </a:endParaRPr>
          </a:p>
          <a:p>
            <a:pPr marL="92075">
              <a:lnSpc>
                <a:spcPct val="100000"/>
              </a:lnSpc>
            </a:pPr>
            <a:r>
              <a:rPr sz="1800" spc="-20" dirty="0">
                <a:solidFill>
                  <a:srgbClr val="00AF50"/>
                </a:solidFill>
                <a:latin typeface="Carlito"/>
                <a:cs typeface="Carlito"/>
              </a:rPr>
              <a:t>respiratory</a:t>
            </a:r>
            <a:r>
              <a:rPr sz="1800" spc="6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1800" spc="-15" dirty="0">
                <a:solidFill>
                  <a:srgbClr val="00AF50"/>
                </a:solidFill>
                <a:latin typeface="Carlito"/>
                <a:cs typeface="Carlito"/>
              </a:rPr>
              <a:t>failure: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450">
              <a:latin typeface="Carlito"/>
              <a:cs typeface="Carlito"/>
            </a:endParaRPr>
          </a:p>
          <a:p>
            <a:pPr marL="92075">
              <a:lnSpc>
                <a:spcPct val="100000"/>
              </a:lnSpc>
              <a:tabLst>
                <a:tab pos="436245" algn="l"/>
              </a:tabLst>
            </a:pPr>
            <a:r>
              <a:rPr sz="1800" dirty="0">
                <a:latin typeface="kiloji"/>
                <a:cs typeface="kiloji"/>
              </a:rPr>
              <a:t>▸	</a:t>
            </a:r>
            <a:r>
              <a:rPr sz="1800" spc="-10" dirty="0">
                <a:latin typeface="Carlito"/>
                <a:cs typeface="Carlito"/>
              </a:rPr>
              <a:t>Supine</a:t>
            </a:r>
            <a:r>
              <a:rPr sz="1800" spc="55" dirty="0">
                <a:latin typeface="Carlito"/>
                <a:cs typeface="Carlito"/>
              </a:rPr>
              <a:t> </a:t>
            </a:r>
            <a:r>
              <a:rPr sz="1800" spc="-15" dirty="0">
                <a:latin typeface="Carlito"/>
                <a:cs typeface="Carlito"/>
              </a:rPr>
              <a:t>dyspnea</a:t>
            </a:r>
            <a:endParaRPr sz="1800">
              <a:latin typeface="Carlito"/>
              <a:cs typeface="Carlito"/>
            </a:endParaRPr>
          </a:p>
          <a:p>
            <a:pPr marL="92075">
              <a:lnSpc>
                <a:spcPct val="100000"/>
              </a:lnSpc>
              <a:spcBef>
                <a:spcPts val="434"/>
              </a:spcBef>
              <a:tabLst>
                <a:tab pos="436245" algn="l"/>
              </a:tabLst>
            </a:pPr>
            <a:r>
              <a:rPr sz="1800" dirty="0">
                <a:latin typeface="kiloji"/>
                <a:cs typeface="kiloji"/>
              </a:rPr>
              <a:t>▸	</a:t>
            </a:r>
            <a:r>
              <a:rPr sz="1800" spc="-20" dirty="0">
                <a:latin typeface="Carlito"/>
                <a:cs typeface="Carlito"/>
              </a:rPr>
              <a:t>Fatigue</a:t>
            </a:r>
            <a:endParaRPr sz="1800">
              <a:latin typeface="Carlito"/>
              <a:cs typeface="Carlito"/>
            </a:endParaRPr>
          </a:p>
          <a:p>
            <a:pPr marL="92075">
              <a:lnSpc>
                <a:spcPct val="100000"/>
              </a:lnSpc>
              <a:spcBef>
                <a:spcPts val="434"/>
              </a:spcBef>
              <a:tabLst>
                <a:tab pos="436245" algn="l"/>
              </a:tabLst>
            </a:pPr>
            <a:r>
              <a:rPr sz="1800" dirty="0">
                <a:latin typeface="kiloji"/>
                <a:cs typeface="kiloji"/>
              </a:rPr>
              <a:t>▸	</a:t>
            </a:r>
            <a:r>
              <a:rPr sz="1800" spc="-15" dirty="0">
                <a:latin typeface="Carlito"/>
                <a:cs typeface="Carlito"/>
              </a:rPr>
              <a:t>Dyspnea </a:t>
            </a:r>
            <a:r>
              <a:rPr sz="1800" spc="-5" dirty="0">
                <a:latin typeface="Carlito"/>
                <a:cs typeface="Carlito"/>
              </a:rPr>
              <a:t>with mild</a:t>
            </a:r>
            <a:r>
              <a:rPr sz="1800" spc="65" dirty="0">
                <a:latin typeface="Carlito"/>
                <a:cs typeface="Carlito"/>
              </a:rPr>
              <a:t> </a:t>
            </a:r>
            <a:r>
              <a:rPr sz="1800" spc="-15" dirty="0">
                <a:latin typeface="Carlito"/>
                <a:cs typeface="Carlito"/>
              </a:rPr>
              <a:t>exertion</a:t>
            </a:r>
            <a:endParaRPr sz="1800">
              <a:latin typeface="Carlito"/>
              <a:cs typeface="Carlito"/>
            </a:endParaRPr>
          </a:p>
          <a:p>
            <a:pPr marL="92075">
              <a:lnSpc>
                <a:spcPct val="100000"/>
              </a:lnSpc>
              <a:spcBef>
                <a:spcPts val="434"/>
              </a:spcBef>
              <a:tabLst>
                <a:tab pos="436245" algn="l"/>
              </a:tabLst>
            </a:pPr>
            <a:r>
              <a:rPr sz="1800" dirty="0">
                <a:latin typeface="kiloji"/>
                <a:cs typeface="kiloji"/>
              </a:rPr>
              <a:t>▸	</a:t>
            </a:r>
            <a:r>
              <a:rPr sz="1800" spc="-10" dirty="0">
                <a:latin typeface="Carlito"/>
                <a:cs typeface="Carlito"/>
              </a:rPr>
              <a:t>Depression</a:t>
            </a:r>
            <a:endParaRPr sz="1800">
              <a:latin typeface="Carlito"/>
              <a:cs typeface="Carlito"/>
            </a:endParaRPr>
          </a:p>
          <a:p>
            <a:pPr marL="92075">
              <a:lnSpc>
                <a:spcPct val="100000"/>
              </a:lnSpc>
              <a:spcBef>
                <a:spcPts val="430"/>
              </a:spcBef>
              <a:tabLst>
                <a:tab pos="436245" algn="l"/>
              </a:tabLst>
            </a:pPr>
            <a:r>
              <a:rPr sz="1800" dirty="0">
                <a:latin typeface="kiloji"/>
                <a:cs typeface="kiloji"/>
              </a:rPr>
              <a:t>▸	</a:t>
            </a:r>
            <a:r>
              <a:rPr sz="1800" spc="-25" dirty="0">
                <a:latin typeface="Carlito"/>
                <a:cs typeface="Carlito"/>
              </a:rPr>
              <a:t>Weight</a:t>
            </a:r>
            <a:r>
              <a:rPr sz="1800" spc="40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loss</a:t>
            </a:r>
            <a:endParaRPr sz="1800">
              <a:latin typeface="Carlito"/>
              <a:cs typeface="Carlito"/>
            </a:endParaRPr>
          </a:p>
          <a:p>
            <a:pPr marL="92075">
              <a:lnSpc>
                <a:spcPct val="100000"/>
              </a:lnSpc>
              <a:spcBef>
                <a:spcPts val="434"/>
              </a:spcBef>
              <a:tabLst>
                <a:tab pos="436245" algn="l"/>
              </a:tabLst>
            </a:pPr>
            <a:r>
              <a:rPr sz="1800" dirty="0">
                <a:latin typeface="kiloji"/>
                <a:cs typeface="kiloji"/>
              </a:rPr>
              <a:t>▸	</a:t>
            </a:r>
            <a:r>
              <a:rPr sz="1800" spc="-5" dirty="0">
                <a:latin typeface="Carlito"/>
                <a:cs typeface="Carlito"/>
              </a:rPr>
              <a:t>Insomnia.</a:t>
            </a:r>
            <a:endParaRPr sz="1800">
              <a:latin typeface="Carlito"/>
              <a:cs typeface="Carlito"/>
            </a:endParaRPr>
          </a:p>
          <a:p>
            <a:pPr marL="144145">
              <a:lnSpc>
                <a:spcPct val="100000"/>
              </a:lnSpc>
              <a:spcBef>
                <a:spcPts val="434"/>
              </a:spcBef>
            </a:pPr>
            <a:r>
              <a:rPr sz="1800" spc="-5" dirty="0">
                <a:latin typeface="Carlito"/>
                <a:cs typeface="Carlito"/>
              </a:rPr>
              <a:t>(Gilani et al.,</a:t>
            </a:r>
            <a:r>
              <a:rPr sz="1800" spc="50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2021)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5731" y="2303475"/>
            <a:ext cx="1970405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C00000"/>
                </a:solidFill>
                <a:latin typeface="Carlito"/>
                <a:cs typeface="Carlito"/>
              </a:rPr>
              <a:t>Is ASL</a:t>
            </a:r>
            <a:endParaRPr sz="32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200" spc="-220" dirty="0">
                <a:solidFill>
                  <a:srgbClr val="C00000"/>
                </a:solidFill>
                <a:latin typeface="Carlito"/>
                <a:cs typeface="Carlito"/>
              </a:rPr>
              <a:t>T</a:t>
            </a:r>
            <a:r>
              <a:rPr sz="3200" spc="-60" dirty="0">
                <a:solidFill>
                  <a:srgbClr val="C00000"/>
                </a:solidFill>
                <a:latin typeface="Carlito"/>
                <a:cs typeface="Carlito"/>
              </a:rPr>
              <a:t>r</a:t>
            </a:r>
            <a:r>
              <a:rPr sz="3200" dirty="0">
                <a:solidFill>
                  <a:srgbClr val="C00000"/>
                </a:solidFill>
                <a:latin typeface="Carlito"/>
                <a:cs typeface="Carlito"/>
              </a:rPr>
              <a:t>ea</a:t>
            </a:r>
            <a:r>
              <a:rPr sz="3200" spc="-65" dirty="0">
                <a:solidFill>
                  <a:srgbClr val="C00000"/>
                </a:solidFill>
                <a:latin typeface="Carlito"/>
                <a:cs typeface="Carlito"/>
              </a:rPr>
              <a:t>t</a:t>
            </a:r>
            <a:r>
              <a:rPr sz="3200" dirty="0">
                <a:solidFill>
                  <a:srgbClr val="C00000"/>
                </a:solidFill>
                <a:latin typeface="Carlito"/>
                <a:cs typeface="Carlito"/>
              </a:rPr>
              <a:t>a</a:t>
            </a:r>
            <a:r>
              <a:rPr sz="3200" spc="5" dirty="0">
                <a:solidFill>
                  <a:srgbClr val="C00000"/>
                </a:solidFill>
                <a:latin typeface="Carlito"/>
                <a:cs typeface="Carlito"/>
              </a:rPr>
              <a:t>b</a:t>
            </a:r>
            <a:r>
              <a:rPr sz="3200" spc="-10" dirty="0">
                <a:solidFill>
                  <a:srgbClr val="C00000"/>
                </a:solidFill>
                <a:latin typeface="Carlito"/>
                <a:cs typeface="Carlito"/>
              </a:rPr>
              <a:t>l</a:t>
            </a:r>
            <a:r>
              <a:rPr sz="3200" dirty="0">
                <a:solidFill>
                  <a:srgbClr val="C00000"/>
                </a:solidFill>
                <a:latin typeface="Carlito"/>
                <a:cs typeface="Carlito"/>
              </a:rPr>
              <a:t>e?</a:t>
            </a:r>
            <a:endParaRPr sz="32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83407" y="1911095"/>
            <a:ext cx="5888990" cy="2060575"/>
          </a:xfrm>
          <a:prstGeom prst="rect">
            <a:avLst/>
          </a:prstGeom>
          <a:solidFill>
            <a:srgbClr val="EBF0DE"/>
          </a:solidFill>
        </p:spPr>
        <p:txBody>
          <a:bodyPr vert="horz" wrap="square" lIns="0" tIns="24130" rIns="0" bIns="0" rtlCol="0">
            <a:spAutoFit/>
          </a:bodyPr>
          <a:lstStyle/>
          <a:p>
            <a:pPr marL="436245" marR="481330" indent="-344805">
              <a:lnSpc>
                <a:spcPct val="100000"/>
              </a:lnSpc>
              <a:spcBef>
                <a:spcPts val="190"/>
              </a:spcBef>
            </a:pPr>
            <a:r>
              <a:rPr sz="2800" dirty="0">
                <a:latin typeface="kiloji"/>
                <a:cs typeface="kiloji"/>
              </a:rPr>
              <a:t>▸ </a:t>
            </a:r>
            <a:r>
              <a:rPr sz="2800" spc="-10" dirty="0">
                <a:latin typeface="Carlito"/>
                <a:cs typeface="Carlito"/>
              </a:rPr>
              <a:t>No, there </a:t>
            </a:r>
            <a:r>
              <a:rPr sz="2800" spc="-15" dirty="0">
                <a:latin typeface="Carlito"/>
                <a:cs typeface="Carlito"/>
              </a:rPr>
              <a:t>are </a:t>
            </a:r>
            <a:r>
              <a:rPr sz="2800" dirty="0">
                <a:latin typeface="Carlito"/>
                <a:cs typeface="Carlito"/>
              </a:rPr>
              <a:t>no </a:t>
            </a:r>
            <a:r>
              <a:rPr sz="2800" spc="-5" dirty="0">
                <a:latin typeface="Carlito"/>
                <a:cs typeface="Carlito"/>
              </a:rPr>
              <a:t>known</a:t>
            </a:r>
            <a:r>
              <a:rPr sz="2800" spc="-145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treatment  for </a:t>
            </a:r>
            <a:r>
              <a:rPr sz="2800" spc="-5" dirty="0">
                <a:latin typeface="Carlito"/>
                <a:cs typeface="Carlito"/>
              </a:rPr>
              <a:t>the disease </a:t>
            </a:r>
            <a:r>
              <a:rPr sz="2800" dirty="0">
                <a:latin typeface="Carlito"/>
                <a:cs typeface="Carlito"/>
              </a:rPr>
              <a:t>with </a:t>
            </a:r>
            <a:r>
              <a:rPr sz="2800" spc="-10" dirty="0">
                <a:latin typeface="Carlito"/>
                <a:cs typeface="Carlito"/>
              </a:rPr>
              <a:t>regular  medications </a:t>
            </a:r>
            <a:r>
              <a:rPr sz="2800" spc="-15" dirty="0">
                <a:latin typeface="Carlito"/>
                <a:cs typeface="Carlito"/>
              </a:rPr>
              <a:t>to </a:t>
            </a:r>
            <a:r>
              <a:rPr sz="2800" spc="-10" dirty="0">
                <a:latin typeface="Carlito"/>
                <a:cs typeface="Carlito"/>
              </a:rPr>
              <a:t>manage </a:t>
            </a:r>
            <a:r>
              <a:rPr sz="2800" spc="-5" dirty="0">
                <a:latin typeface="Carlito"/>
                <a:cs typeface="Carlito"/>
              </a:rPr>
              <a:t>the  conditions.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1195070"/>
            <a:chOff x="0" y="0"/>
            <a:chExt cx="9144000" cy="119507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114929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67639"/>
              <a:ext cx="4895088" cy="102717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3331" y="282397"/>
            <a:ext cx="433895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5" dirty="0">
                <a:solidFill>
                  <a:srgbClr val="C00000"/>
                </a:solidFill>
              </a:rPr>
              <a:t>Ventilation</a:t>
            </a:r>
            <a:r>
              <a:rPr sz="3200" spc="-110" dirty="0">
                <a:solidFill>
                  <a:srgbClr val="C00000"/>
                </a:solidFill>
              </a:rPr>
              <a:t> </a:t>
            </a:r>
            <a:r>
              <a:rPr sz="3200" spc="-10" dirty="0">
                <a:solidFill>
                  <a:srgbClr val="C00000"/>
                </a:solidFill>
              </a:rPr>
              <a:t>Approaches</a:t>
            </a:r>
            <a:endParaRPr sz="3200" dirty="0"/>
          </a:p>
        </p:txBody>
      </p:sp>
      <p:sp>
        <p:nvSpPr>
          <p:cNvPr id="6" name="object 6"/>
          <p:cNvSpPr/>
          <p:nvPr/>
        </p:nvSpPr>
        <p:spPr>
          <a:xfrm>
            <a:off x="341375" y="1219199"/>
            <a:ext cx="7373111" cy="34381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331" y="419556"/>
            <a:ext cx="5220335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b="1" spc="-5" dirty="0">
                <a:solidFill>
                  <a:srgbClr val="FFFFFF"/>
                </a:solidFill>
                <a:latin typeface="Carlito"/>
                <a:cs typeface="Carlito"/>
              </a:rPr>
              <a:t>Mechanically </a:t>
            </a:r>
            <a:r>
              <a:rPr sz="1800" b="1" spc="-15" dirty="0">
                <a:solidFill>
                  <a:srgbClr val="FFFFFF"/>
                </a:solidFill>
                <a:latin typeface="Carlito"/>
                <a:cs typeface="Carlito"/>
              </a:rPr>
              <a:t>assisted </a:t>
            </a:r>
            <a:r>
              <a:rPr sz="1800" b="1" spc="-20" dirty="0">
                <a:solidFill>
                  <a:srgbClr val="FFFFFF"/>
                </a:solidFill>
                <a:latin typeface="Carlito"/>
                <a:cs typeface="Carlito"/>
              </a:rPr>
              <a:t>invasive </a:t>
            </a:r>
            <a:r>
              <a:rPr sz="1800" b="1" spc="-15" dirty="0">
                <a:solidFill>
                  <a:srgbClr val="FFFFFF"/>
                </a:solidFill>
                <a:latin typeface="Carlito"/>
                <a:cs typeface="Carlito"/>
              </a:rPr>
              <a:t>ventilation</a:t>
            </a:r>
            <a:r>
              <a:rPr sz="1800" b="1" spc="17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arlito"/>
                <a:cs typeface="Carlito"/>
              </a:rPr>
              <a:t>(MAIV)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2645" y="1301876"/>
            <a:ext cx="7989570" cy="30130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356870" algn="l"/>
              </a:tabLst>
            </a:pPr>
            <a:r>
              <a:rPr sz="2000" spc="-5" dirty="0">
                <a:latin typeface="kiloji"/>
                <a:cs typeface="kiloji"/>
              </a:rPr>
              <a:t>▸	</a:t>
            </a:r>
            <a:r>
              <a:rPr sz="2000" spc="-5" dirty="0">
                <a:latin typeface="Carlito"/>
                <a:cs typeface="Carlito"/>
              </a:rPr>
              <a:t>It is </a:t>
            </a:r>
            <a:r>
              <a:rPr sz="2000" spc="-10" dirty="0">
                <a:latin typeface="Carlito"/>
                <a:cs typeface="Carlito"/>
              </a:rPr>
              <a:t>less recommended because </a:t>
            </a:r>
            <a:r>
              <a:rPr sz="2000" spc="-5" dirty="0">
                <a:latin typeface="Carlito"/>
                <a:cs typeface="Carlito"/>
              </a:rPr>
              <a:t>of the </a:t>
            </a:r>
            <a:r>
              <a:rPr sz="2000" spc="-15" dirty="0">
                <a:latin typeface="Carlito"/>
                <a:cs typeface="Carlito"/>
              </a:rPr>
              <a:t>life-threatening</a:t>
            </a:r>
            <a:r>
              <a:rPr sz="2000" spc="30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complications</a:t>
            </a:r>
            <a:endParaRPr sz="2000">
              <a:latin typeface="Carlito"/>
              <a:cs typeface="Carlito"/>
            </a:endParaRPr>
          </a:p>
          <a:p>
            <a:pPr marL="356870">
              <a:lnSpc>
                <a:spcPct val="100000"/>
              </a:lnSpc>
            </a:pPr>
            <a:r>
              <a:rPr sz="2000" spc="-15" dirty="0">
                <a:latin typeface="Carlito"/>
                <a:cs typeface="Carlito"/>
              </a:rPr>
              <a:t>associated </a:t>
            </a:r>
            <a:r>
              <a:rPr sz="2000" spc="-5" dirty="0">
                <a:latin typeface="Carlito"/>
                <a:cs typeface="Carlito"/>
              </a:rPr>
              <a:t>with</a:t>
            </a:r>
            <a:r>
              <a:rPr sz="2000" spc="9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it.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750">
              <a:latin typeface="Carlito"/>
              <a:cs typeface="Carlito"/>
            </a:endParaRPr>
          </a:p>
          <a:p>
            <a:pPr marL="356870" marR="11430" indent="-344805">
              <a:lnSpc>
                <a:spcPct val="100000"/>
              </a:lnSpc>
              <a:tabLst>
                <a:tab pos="356870" algn="l"/>
              </a:tabLst>
            </a:pPr>
            <a:r>
              <a:rPr sz="2000" spc="-5" dirty="0">
                <a:latin typeface="kiloji"/>
                <a:cs typeface="kiloji"/>
              </a:rPr>
              <a:t>▸	</a:t>
            </a:r>
            <a:r>
              <a:rPr sz="2000" spc="-5" dirty="0">
                <a:latin typeface="Carlito"/>
                <a:cs typeface="Carlito"/>
              </a:rPr>
              <a:t>Some of the </a:t>
            </a:r>
            <a:r>
              <a:rPr sz="2000" spc="-10" dirty="0">
                <a:latin typeface="Carlito"/>
                <a:cs typeface="Carlito"/>
              </a:rPr>
              <a:t>risks </a:t>
            </a:r>
            <a:r>
              <a:rPr sz="2000" spc="-15" dirty="0">
                <a:latin typeface="Carlito"/>
                <a:cs typeface="Carlito"/>
              </a:rPr>
              <a:t>associated </a:t>
            </a:r>
            <a:r>
              <a:rPr sz="2000" spc="-10" dirty="0">
                <a:latin typeface="Carlito"/>
                <a:cs typeface="Carlito"/>
              </a:rPr>
              <a:t>with </a:t>
            </a:r>
            <a:r>
              <a:rPr sz="2000" spc="-5" dirty="0">
                <a:latin typeface="Carlito"/>
                <a:cs typeface="Carlito"/>
              </a:rPr>
              <a:t>MAIV include </a:t>
            </a:r>
            <a:r>
              <a:rPr sz="2000" spc="-10" dirty="0">
                <a:latin typeface="Carlito"/>
                <a:cs typeface="Carlito"/>
              </a:rPr>
              <a:t>alveolar damage, </a:t>
            </a:r>
            <a:r>
              <a:rPr sz="2000" spc="-5" dirty="0">
                <a:latin typeface="Carlito"/>
                <a:cs typeface="Carlito"/>
              </a:rPr>
              <a:t>injury </a:t>
            </a:r>
            <a:r>
              <a:rPr sz="2000" spc="-15" dirty="0">
                <a:latin typeface="Carlito"/>
                <a:cs typeface="Carlito"/>
              </a:rPr>
              <a:t>to 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20" dirty="0">
                <a:latin typeface="Carlito"/>
                <a:cs typeface="Carlito"/>
              </a:rPr>
              <a:t>airways, </a:t>
            </a:r>
            <a:r>
              <a:rPr sz="2000" spc="-10" dirty="0">
                <a:latin typeface="Carlito"/>
                <a:cs typeface="Carlito"/>
              </a:rPr>
              <a:t>ventilator-associated </a:t>
            </a:r>
            <a:r>
              <a:rPr sz="2000" spc="-5" dirty="0">
                <a:latin typeface="Carlito"/>
                <a:cs typeface="Carlito"/>
              </a:rPr>
              <a:t>pneumonia,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10" dirty="0">
                <a:latin typeface="Carlito"/>
                <a:cs typeface="Carlito"/>
              </a:rPr>
              <a:t>tracheobronchitis  (Brochard, </a:t>
            </a:r>
            <a:r>
              <a:rPr sz="2000" spc="-5" dirty="0">
                <a:latin typeface="Carlito"/>
                <a:cs typeface="Carlito"/>
              </a:rPr>
              <a:t>2003; </a:t>
            </a:r>
            <a:r>
              <a:rPr sz="2000" spc="-20" dirty="0">
                <a:latin typeface="Carlito"/>
                <a:cs typeface="Carlito"/>
              </a:rPr>
              <a:t>Pinto,</a:t>
            </a:r>
            <a:r>
              <a:rPr sz="2000" spc="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2013).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7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tabLst>
                <a:tab pos="356870" algn="l"/>
              </a:tabLst>
            </a:pPr>
            <a:r>
              <a:rPr sz="2000" spc="-5" dirty="0">
                <a:latin typeface="kiloji"/>
                <a:cs typeface="kiloji"/>
              </a:rPr>
              <a:t>▸	</a:t>
            </a:r>
            <a:r>
              <a:rPr sz="2000" spc="-5" dirty="0">
                <a:latin typeface="Carlito"/>
                <a:cs typeface="Carlito"/>
              </a:rPr>
              <a:t>A </a:t>
            </a:r>
            <a:r>
              <a:rPr sz="2000" spc="-10" dirty="0">
                <a:latin typeface="Carlito"/>
                <a:cs typeface="Carlito"/>
              </a:rPr>
              <a:t>more </a:t>
            </a:r>
            <a:r>
              <a:rPr sz="2000" spc="-5" dirty="0">
                <a:latin typeface="Carlito"/>
                <a:cs typeface="Carlito"/>
              </a:rPr>
              <a:t>in-depth </a:t>
            </a:r>
            <a:r>
              <a:rPr sz="2000" spc="-10" dirty="0">
                <a:latin typeface="Carlito"/>
                <a:cs typeface="Carlito"/>
              </a:rPr>
              <a:t>evaluation </a:t>
            </a:r>
            <a:r>
              <a:rPr sz="2000" spc="-5" dirty="0">
                <a:latin typeface="Carlito"/>
                <a:cs typeface="Carlito"/>
              </a:rPr>
              <a:t>is </a:t>
            </a:r>
            <a:r>
              <a:rPr sz="2000" spc="-15" dirty="0">
                <a:latin typeface="Carlito"/>
                <a:cs typeface="Carlito"/>
              </a:rPr>
              <a:t>required to </a:t>
            </a:r>
            <a:r>
              <a:rPr sz="2000" spc="-10" dirty="0">
                <a:latin typeface="Carlito"/>
                <a:cs typeface="Carlito"/>
              </a:rPr>
              <a:t>ascertain </a:t>
            </a:r>
            <a:r>
              <a:rPr sz="2000" spc="-5" dirty="0">
                <a:latin typeface="Carlito"/>
                <a:cs typeface="Carlito"/>
              </a:rPr>
              <a:t>its </a:t>
            </a:r>
            <a:r>
              <a:rPr sz="2000" spc="-20" dirty="0">
                <a:latin typeface="Carlito"/>
                <a:cs typeface="Carlito"/>
              </a:rPr>
              <a:t>effectiveness </a:t>
            </a:r>
            <a:r>
              <a:rPr sz="2000" spc="-5" dirty="0">
                <a:latin typeface="Carlito"/>
                <a:cs typeface="Carlito"/>
              </a:rPr>
              <a:t>in</a:t>
            </a:r>
            <a:r>
              <a:rPr sz="2000" spc="440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the</a:t>
            </a:r>
            <a:endParaRPr sz="2000">
              <a:latin typeface="Carlito"/>
              <a:cs typeface="Carlito"/>
            </a:endParaRPr>
          </a:p>
          <a:p>
            <a:pPr marL="356870">
              <a:lnSpc>
                <a:spcPct val="100000"/>
              </a:lnSpc>
            </a:pPr>
            <a:r>
              <a:rPr sz="2000" spc="-15" dirty="0">
                <a:latin typeface="Carlito"/>
                <a:cs typeface="Carlito"/>
              </a:rPr>
              <a:t>care </a:t>
            </a:r>
            <a:r>
              <a:rPr sz="2000" dirty="0">
                <a:latin typeface="Carlito"/>
                <a:cs typeface="Carlito"/>
              </a:rPr>
              <a:t>of </a:t>
            </a:r>
            <a:r>
              <a:rPr sz="2000" spc="-10" dirty="0">
                <a:latin typeface="Carlito"/>
                <a:cs typeface="Carlito"/>
              </a:rPr>
              <a:t>patients </a:t>
            </a:r>
            <a:r>
              <a:rPr sz="2000" spc="-5" dirty="0">
                <a:latin typeface="Carlito"/>
                <a:cs typeface="Carlito"/>
              </a:rPr>
              <a:t>with</a:t>
            </a:r>
            <a:r>
              <a:rPr sz="2000" spc="7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ASL.</a:t>
            </a:r>
            <a:endParaRPr sz="2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331" y="349453"/>
            <a:ext cx="4485640" cy="38343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400" b="1" spc="-10" dirty="0">
                <a:solidFill>
                  <a:srgbClr val="FFFFFF"/>
                </a:solidFill>
                <a:latin typeface="Carlito"/>
                <a:cs typeface="Carlito"/>
              </a:rPr>
              <a:t>Non-invasive </a:t>
            </a:r>
            <a:r>
              <a:rPr sz="2400" b="1" spc="-15" dirty="0">
                <a:solidFill>
                  <a:srgbClr val="FFFFFF"/>
                </a:solidFill>
                <a:latin typeface="Carlito"/>
                <a:cs typeface="Carlito"/>
              </a:rPr>
              <a:t>Ventilation</a:t>
            </a:r>
            <a:r>
              <a:rPr sz="2400" b="1" spc="-9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Carlito"/>
                <a:cs typeface="Carlito"/>
              </a:rPr>
              <a:t>(NIV)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6830">
              <a:lnSpc>
                <a:spcPts val="2280"/>
              </a:lnSpc>
              <a:spcBef>
                <a:spcPts val="90"/>
              </a:spcBef>
              <a:tabLst>
                <a:tab pos="381000" algn="l"/>
              </a:tabLst>
            </a:pPr>
            <a:r>
              <a:rPr spc="-5" dirty="0">
                <a:latin typeface="kiloji"/>
                <a:cs typeface="kiloji"/>
              </a:rPr>
              <a:t>▸	</a:t>
            </a:r>
            <a:r>
              <a:rPr spc="-15" dirty="0"/>
              <a:t>Elongates </a:t>
            </a:r>
            <a:r>
              <a:rPr spc="-5" dirty="0"/>
              <a:t>the </a:t>
            </a:r>
            <a:r>
              <a:rPr spc="-10" dirty="0"/>
              <a:t>patient's survival </a:t>
            </a:r>
            <a:r>
              <a:rPr spc="-5" dirty="0"/>
              <a:t>and </a:t>
            </a:r>
            <a:r>
              <a:rPr spc="-15" dirty="0"/>
              <a:t>ensure better </a:t>
            </a:r>
            <a:r>
              <a:rPr spc="-5" dirty="0"/>
              <a:t>quality of </a:t>
            </a:r>
            <a:r>
              <a:rPr spc="-20" dirty="0"/>
              <a:t>life</a:t>
            </a:r>
            <a:r>
              <a:rPr spc="350" dirty="0"/>
              <a:t> </a:t>
            </a:r>
            <a:r>
              <a:rPr spc="-10" dirty="0"/>
              <a:t>(Radunovic</a:t>
            </a:r>
          </a:p>
          <a:p>
            <a:pPr marL="381000">
              <a:lnSpc>
                <a:spcPts val="2280"/>
              </a:lnSpc>
            </a:pPr>
            <a:r>
              <a:rPr spc="-10" dirty="0"/>
              <a:t>et </a:t>
            </a:r>
            <a:r>
              <a:rPr spc="-5" dirty="0"/>
              <a:t>al.,</a:t>
            </a:r>
            <a:r>
              <a:rPr spc="15" dirty="0"/>
              <a:t> </a:t>
            </a:r>
            <a:r>
              <a:rPr spc="-10" dirty="0"/>
              <a:t>2017).</a:t>
            </a:r>
          </a:p>
          <a:p>
            <a:pPr marL="24130">
              <a:lnSpc>
                <a:spcPct val="100000"/>
              </a:lnSpc>
              <a:spcBef>
                <a:spcPts val="15"/>
              </a:spcBef>
            </a:pPr>
            <a:endParaRPr sz="2350"/>
          </a:p>
          <a:p>
            <a:pPr marL="36830">
              <a:lnSpc>
                <a:spcPts val="2280"/>
              </a:lnSpc>
              <a:tabLst>
                <a:tab pos="381000" algn="l"/>
              </a:tabLst>
            </a:pPr>
            <a:r>
              <a:rPr spc="-5" dirty="0">
                <a:latin typeface="kiloji"/>
                <a:cs typeface="kiloji"/>
              </a:rPr>
              <a:t>▸	</a:t>
            </a:r>
            <a:r>
              <a:rPr spc="-10" dirty="0"/>
              <a:t>Longer patient survival </a:t>
            </a:r>
            <a:r>
              <a:rPr spc="-5" dirty="0"/>
              <a:t>and quality </a:t>
            </a:r>
            <a:r>
              <a:rPr dirty="0"/>
              <a:t>of </a:t>
            </a:r>
            <a:r>
              <a:rPr spc="-20" dirty="0"/>
              <a:t>life </a:t>
            </a:r>
            <a:r>
              <a:rPr spc="-5" dirty="0"/>
              <a:t>but dependent on </a:t>
            </a:r>
            <a:r>
              <a:rPr dirty="0"/>
              <a:t>how</a:t>
            </a:r>
            <a:r>
              <a:rPr spc="155" dirty="0"/>
              <a:t> </a:t>
            </a:r>
            <a:r>
              <a:rPr spc="-15" dirty="0"/>
              <a:t>best</a:t>
            </a:r>
          </a:p>
          <a:p>
            <a:pPr marL="381000">
              <a:lnSpc>
                <a:spcPts val="2280"/>
              </a:lnSpc>
            </a:pPr>
            <a:r>
              <a:rPr spc="-10" dirty="0"/>
              <a:t>ventilation </a:t>
            </a:r>
            <a:r>
              <a:rPr dirty="0"/>
              <a:t>and </a:t>
            </a:r>
            <a:r>
              <a:rPr spc="-10" dirty="0"/>
              <a:t>adherence are optimized (O'Brien et </a:t>
            </a:r>
            <a:r>
              <a:rPr spc="-5" dirty="0"/>
              <a:t>al.,</a:t>
            </a:r>
            <a:r>
              <a:rPr spc="235" dirty="0"/>
              <a:t> </a:t>
            </a:r>
            <a:r>
              <a:rPr spc="-5" dirty="0"/>
              <a:t>2019).</a:t>
            </a:r>
          </a:p>
          <a:p>
            <a:pPr marL="24130">
              <a:lnSpc>
                <a:spcPct val="100000"/>
              </a:lnSpc>
              <a:spcBef>
                <a:spcPts val="15"/>
              </a:spcBef>
            </a:pPr>
            <a:endParaRPr sz="2550"/>
          </a:p>
          <a:p>
            <a:pPr marL="381000" marR="5080" indent="-344805">
              <a:lnSpc>
                <a:spcPct val="90000"/>
              </a:lnSpc>
              <a:tabLst>
                <a:tab pos="381000" algn="l"/>
              </a:tabLst>
            </a:pPr>
            <a:r>
              <a:rPr spc="-5" dirty="0">
                <a:latin typeface="kiloji"/>
                <a:cs typeface="kiloji"/>
              </a:rPr>
              <a:t>▸	</a:t>
            </a:r>
            <a:r>
              <a:rPr spc="-30" dirty="0"/>
              <a:t>Effective </a:t>
            </a:r>
            <a:r>
              <a:rPr spc="-5" dirty="0"/>
              <a:t>in </a:t>
            </a:r>
            <a:r>
              <a:rPr spc="-10" dirty="0"/>
              <a:t>compensating </a:t>
            </a:r>
            <a:r>
              <a:rPr spc="-20" dirty="0"/>
              <a:t>for </a:t>
            </a:r>
            <a:r>
              <a:rPr spc="-10" dirty="0"/>
              <a:t>diaphragm weakness, </a:t>
            </a:r>
            <a:r>
              <a:rPr spc="-5" dirty="0"/>
              <a:t>alleviating </a:t>
            </a:r>
            <a:r>
              <a:rPr spc="-10" dirty="0"/>
              <a:t>hypercapnic  </a:t>
            </a:r>
            <a:r>
              <a:rPr spc="-15" dirty="0"/>
              <a:t>symptoms, </a:t>
            </a:r>
            <a:r>
              <a:rPr dirty="0"/>
              <a:t>and </a:t>
            </a:r>
            <a:r>
              <a:rPr spc="-5" dirty="0"/>
              <a:t>enhancing </a:t>
            </a:r>
            <a:r>
              <a:rPr spc="-20" dirty="0"/>
              <a:t>general </a:t>
            </a:r>
            <a:r>
              <a:rPr spc="-5" dirty="0"/>
              <a:t>conditions </a:t>
            </a:r>
            <a:r>
              <a:rPr dirty="0"/>
              <a:t>of </a:t>
            </a:r>
            <a:r>
              <a:rPr spc="-10" dirty="0"/>
              <a:t>wellness </a:t>
            </a:r>
            <a:r>
              <a:rPr spc="-20" dirty="0"/>
              <a:t>(Dorst </a:t>
            </a:r>
            <a:r>
              <a:rPr dirty="0"/>
              <a:t>and  </a:t>
            </a:r>
            <a:r>
              <a:rPr spc="-5" dirty="0"/>
              <a:t>Ludolph,</a:t>
            </a:r>
            <a:r>
              <a:rPr spc="-20" dirty="0"/>
              <a:t> </a:t>
            </a:r>
            <a:r>
              <a:rPr spc="-10" dirty="0"/>
              <a:t>2019).</a:t>
            </a:r>
          </a:p>
          <a:p>
            <a:pPr marL="24130">
              <a:lnSpc>
                <a:spcPct val="100000"/>
              </a:lnSpc>
              <a:spcBef>
                <a:spcPts val="10"/>
              </a:spcBef>
            </a:pPr>
            <a:endParaRPr sz="2350"/>
          </a:p>
          <a:p>
            <a:pPr marL="36830">
              <a:lnSpc>
                <a:spcPct val="100000"/>
              </a:lnSpc>
              <a:spcBef>
                <a:spcPts val="5"/>
              </a:spcBef>
              <a:tabLst>
                <a:tab pos="381000" algn="l"/>
              </a:tabLst>
            </a:pPr>
            <a:r>
              <a:rPr spc="-5" dirty="0">
                <a:latin typeface="kiloji"/>
                <a:cs typeface="kiloji"/>
              </a:rPr>
              <a:t>▸	</a:t>
            </a:r>
            <a:r>
              <a:rPr spc="-15" dirty="0"/>
              <a:t>Recommended: </a:t>
            </a:r>
            <a:r>
              <a:rPr spc="-20" dirty="0"/>
              <a:t>Safer </a:t>
            </a:r>
            <a:r>
              <a:rPr dirty="0"/>
              <a:t>and </a:t>
            </a:r>
            <a:r>
              <a:rPr spc="-10" dirty="0"/>
              <a:t>lesser risks </a:t>
            </a:r>
            <a:r>
              <a:rPr spc="-15" dirty="0"/>
              <a:t>to </a:t>
            </a:r>
            <a:r>
              <a:rPr spc="-10" dirty="0"/>
              <a:t>patients </a:t>
            </a:r>
            <a:r>
              <a:rPr spc="-5" dirty="0"/>
              <a:t>with</a:t>
            </a:r>
            <a:r>
              <a:rPr spc="340" dirty="0"/>
              <a:t> </a:t>
            </a:r>
            <a:r>
              <a:rPr spc="-5" dirty="0"/>
              <a:t>ASL.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596</Words>
  <Application>Microsoft Office PowerPoint</Application>
  <PresentationFormat>Custom</PresentationFormat>
  <Paragraphs>95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Carlito</vt:lpstr>
      <vt:lpstr>kiloji</vt:lpstr>
      <vt:lpstr>Office Theme</vt:lpstr>
      <vt:lpstr>Amyotrophic Lateral Sclerosis (ALS) Care &amp; Ventilation</vt:lpstr>
      <vt:lpstr>What is ASL?</vt:lpstr>
      <vt:lpstr>MRI Scan image of ASL</vt:lpstr>
      <vt:lpstr>Key Statistics about ASL</vt:lpstr>
      <vt:lpstr>Common Signs &amp; Symptoms</vt:lpstr>
      <vt:lpstr>PowerPoint Presentation</vt:lpstr>
      <vt:lpstr>Ventilation Approaches</vt:lpstr>
      <vt:lpstr>Mechanically assisted invasive ventilation (MAIV)</vt:lpstr>
      <vt:lpstr>Non-invasive Ventilation (NIV)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Amyotrophic Lateral Sclerosis (ALS) Care &amp; Ventilation</dc:title>
  <dc:creator>USER</dc:creator>
  <cp:lastModifiedBy>USER</cp:lastModifiedBy>
  <cp:revision>1</cp:revision>
  <dcterms:created xsi:type="dcterms:W3CDTF">2021-02-22T05:33:50Z</dcterms:created>
  <dcterms:modified xsi:type="dcterms:W3CDTF">2021-02-22T05:33:58Z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2021-02-22T00:00:00Z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2021-02-22T00:00:00Z</vt:filetime>
  </property>
</Properties>
</file>